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256" r:id="rId2"/>
    <p:sldId id="399" r:id="rId3"/>
    <p:sldId id="400" r:id="rId4"/>
    <p:sldId id="434" r:id="rId5"/>
    <p:sldId id="437" r:id="rId6"/>
    <p:sldId id="436" r:id="rId7"/>
    <p:sldId id="435" r:id="rId8"/>
    <p:sldId id="433" r:id="rId9"/>
    <p:sldId id="409" r:id="rId10"/>
    <p:sldId id="408" r:id="rId11"/>
    <p:sldId id="410" r:id="rId12"/>
    <p:sldId id="426" r:id="rId13"/>
    <p:sldId id="423" r:id="rId14"/>
    <p:sldId id="420" r:id="rId15"/>
    <p:sldId id="421" r:id="rId16"/>
    <p:sldId id="418" r:id="rId17"/>
    <p:sldId id="419" r:id="rId18"/>
    <p:sldId id="422" r:id="rId19"/>
    <p:sldId id="416" r:id="rId20"/>
    <p:sldId id="417" r:id="rId21"/>
    <p:sldId id="414" r:id="rId22"/>
    <p:sldId id="415" r:id="rId23"/>
    <p:sldId id="411" r:id="rId24"/>
    <p:sldId id="412" r:id="rId25"/>
    <p:sldId id="424" r:id="rId26"/>
    <p:sldId id="431" r:id="rId27"/>
    <p:sldId id="430" r:id="rId28"/>
    <p:sldId id="429" r:id="rId29"/>
    <p:sldId id="428" r:id="rId30"/>
    <p:sldId id="427" r:id="rId31"/>
    <p:sldId id="403" r:id="rId32"/>
    <p:sldId id="406" r:id="rId33"/>
    <p:sldId id="392" r:id="rId34"/>
    <p:sldId id="393" r:id="rId35"/>
    <p:sldId id="394" r:id="rId36"/>
    <p:sldId id="395" r:id="rId37"/>
    <p:sldId id="396" r:id="rId38"/>
    <p:sldId id="397" r:id="rId39"/>
    <p:sldId id="398" r:id="rId40"/>
    <p:sldId id="404" r:id="rId41"/>
    <p:sldId id="265" r:id="rId42"/>
    <p:sldId id="322" r:id="rId43"/>
    <p:sldId id="320" r:id="rId44"/>
    <p:sldId id="323" r:id="rId45"/>
    <p:sldId id="324" r:id="rId46"/>
    <p:sldId id="325" r:id="rId47"/>
    <p:sldId id="326" r:id="rId48"/>
    <p:sldId id="327" r:id="rId49"/>
    <p:sldId id="328" r:id="rId50"/>
    <p:sldId id="329" r:id="rId51"/>
    <p:sldId id="330" r:id="rId52"/>
    <p:sldId id="331" r:id="rId53"/>
    <p:sldId id="332" r:id="rId54"/>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576A"/>
    <a:srgbClr val="D60093"/>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6489" autoAdjust="0"/>
    <p:restoredTop sz="94660"/>
  </p:normalViewPr>
  <p:slideViewPr>
    <p:cSldViewPr>
      <p:cViewPr>
        <p:scale>
          <a:sx n="80" d="100"/>
          <a:sy n="80" d="100"/>
        </p:scale>
        <p:origin x="-1373" y="-55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6DA51D-4080-4BB4-AD44-5F30D51FDB3C}" type="datetimeFigureOut">
              <a:rPr lang="zh-CN" altLang="en-US" smtClean="0"/>
              <a:pPr/>
              <a:t>2019/8/23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79FEAC-2858-416F-A4F6-E1735B75229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p:sp>
      <p:sp>
        <p:nvSpPr>
          <p:cNvPr id="20483" name="Rectangle 3"/>
          <p:cNvSpPr>
            <a:spLocks noGrp="1" noChangeAspect="1" noChangeArrowheads="1"/>
          </p:cNvSpPr>
          <p:nvPr>
            <p:ph type="body" idx="1"/>
          </p:nvPr>
        </p:nvSpPr>
        <p:spPr>
          <a:noFill/>
        </p:spPr>
        <p:txBody>
          <a:bodyPr/>
          <a:lstStyle/>
          <a:p>
            <a:r>
              <a:rPr lang="zh-CN" altLang="zh-CN" smtClean="0">
                <a:ea typeface="宋体" panose="02010600030101010101" pitchFamily="2" charset="-122"/>
              </a:rPr>
              <a:t>图灵的基本思想是用机器来模拟人们用纸笔进行数学运算的过程，他把这样的过程看作下列两种简单的动作：</a:t>
            </a:r>
          </a:p>
          <a:p>
            <a:pPr>
              <a:buFontTx/>
              <a:buChar char="•"/>
            </a:pPr>
            <a:r>
              <a:rPr lang="zh-CN" altLang="zh-CN" smtClean="0">
                <a:ea typeface="宋体" panose="02010600030101010101" pitchFamily="2" charset="-122"/>
              </a:rPr>
              <a:t>在纸上写上或擦除某个符号； </a:t>
            </a:r>
          </a:p>
          <a:p>
            <a:pPr>
              <a:buFontTx/>
              <a:buChar char="•"/>
            </a:pPr>
            <a:r>
              <a:rPr lang="zh-CN" altLang="zh-CN" smtClean="0">
                <a:ea typeface="宋体" panose="02010600030101010101" pitchFamily="2" charset="-122"/>
              </a:rPr>
              <a:t>把注意力从纸的一个位置移动到另一个位置； </a:t>
            </a:r>
          </a:p>
          <a:p>
            <a:r>
              <a:rPr lang="zh-CN" altLang="zh-CN" smtClean="0">
                <a:ea typeface="宋体" panose="02010600030101010101" pitchFamily="2" charset="-122"/>
              </a:rPr>
              <a:t>而在每个阶段，人要决定下一步的动作，依赖于 </a:t>
            </a:r>
            <a:r>
              <a:rPr lang="zh-CN" altLang="zh-CN" smtClean="0"/>
              <a:t>(a)</a:t>
            </a:r>
            <a:r>
              <a:rPr lang="zh-CN" altLang="zh-CN" smtClean="0">
                <a:ea typeface="宋体" panose="02010600030101010101" pitchFamily="2" charset="-122"/>
              </a:rPr>
              <a:t>此人当前所关注的纸上某个位置的符号和（</a:t>
            </a:r>
            <a:r>
              <a:rPr lang="zh-CN" altLang="zh-CN" smtClean="0"/>
              <a:t>b</a:t>
            </a:r>
            <a:r>
              <a:rPr lang="zh-CN" altLang="zh-CN" smtClean="0">
                <a:ea typeface="宋体" panose="02010600030101010101" pitchFamily="2" charset="-122"/>
              </a:rPr>
              <a:t>）此人当前思维的状态。</a:t>
            </a:r>
          </a:p>
          <a:p>
            <a:r>
              <a:rPr lang="zh-CN" altLang="zh-CN" smtClean="0">
                <a:ea typeface="宋体" panose="02010600030101010101" pitchFamily="2" charset="-122"/>
              </a:rPr>
              <a:t>为了模拟人的这种运算过程，图灵构造出一台假想的机器，该机器由以下几个部分组成：</a:t>
            </a:r>
          </a:p>
          <a:p>
            <a:r>
              <a:rPr lang="zh-CN" altLang="zh-CN" smtClean="0">
                <a:ea typeface="宋体" panose="02010600030101010101" pitchFamily="2" charset="-122"/>
              </a:rPr>
              <a:t>一条无限长的纸带</a:t>
            </a:r>
            <a:r>
              <a:rPr lang="zh-CN" altLang="zh-CN" b="1" smtClean="0"/>
              <a:t>TAPE</a:t>
            </a:r>
            <a:r>
              <a:rPr lang="zh-CN" altLang="zh-CN" smtClean="0">
                <a:ea typeface="宋体" panose="02010600030101010101" pitchFamily="2" charset="-122"/>
              </a:rPr>
              <a:t>。纸带被划分为一个接一个的小格子，每个格子上包含一个来自有限字母表的符号，字母表中有一个特殊的符号表示空白。纸带上的格子从左到右依次被编号为</a:t>
            </a:r>
            <a:r>
              <a:rPr lang="zh-CN" altLang="zh-CN" smtClean="0"/>
              <a:t>0, 1, 2, ...</a:t>
            </a:r>
            <a:r>
              <a:rPr lang="zh-CN" altLang="zh-CN" smtClean="0">
                <a:ea typeface="宋体" panose="02010600030101010101" pitchFamily="2" charset="-122"/>
              </a:rPr>
              <a:t>，纸带的右端可以无限伸展。 </a:t>
            </a:r>
          </a:p>
          <a:p>
            <a:r>
              <a:rPr lang="zh-CN" altLang="zh-CN" smtClean="0">
                <a:ea typeface="宋体" panose="02010600030101010101" pitchFamily="2" charset="-122"/>
              </a:rPr>
              <a:t>一个读写头</a:t>
            </a:r>
            <a:r>
              <a:rPr lang="zh-CN" altLang="zh-CN" b="1" smtClean="0"/>
              <a:t>HEAD</a:t>
            </a:r>
            <a:r>
              <a:rPr lang="zh-CN" altLang="zh-CN" smtClean="0">
                <a:ea typeface="宋体" panose="02010600030101010101" pitchFamily="2" charset="-122"/>
              </a:rPr>
              <a:t>。该读写头可以在纸带上左右移动，它能读出当前所指的格子上的符号，并能改变当前格子上的符号。 </a:t>
            </a:r>
          </a:p>
          <a:p>
            <a:r>
              <a:rPr lang="zh-CN" altLang="zh-CN" smtClean="0">
                <a:ea typeface="宋体" panose="02010600030101010101" pitchFamily="2" charset="-122"/>
              </a:rPr>
              <a:t>一套控制规则</a:t>
            </a:r>
            <a:r>
              <a:rPr lang="zh-CN" altLang="zh-CN" b="1" smtClean="0"/>
              <a:t>TABLE</a:t>
            </a:r>
            <a:r>
              <a:rPr lang="zh-CN" altLang="zh-CN" smtClean="0">
                <a:ea typeface="宋体" panose="02010600030101010101" pitchFamily="2" charset="-122"/>
              </a:rPr>
              <a:t>。它根据当前机器所处的状态以及当前读写头所指的格子上的符号来确定读写头下一步的动作，并改变状态寄存器的值，令机器进入一个新的状态。 </a:t>
            </a:r>
          </a:p>
          <a:p>
            <a:r>
              <a:rPr lang="zh-CN" altLang="zh-CN" smtClean="0">
                <a:ea typeface="宋体" panose="02010600030101010101" pitchFamily="2" charset="-122"/>
              </a:rPr>
              <a:t>一个</a:t>
            </a:r>
            <a:r>
              <a:rPr lang="zh-CN" altLang="zh-CN" b="1" smtClean="0">
                <a:ea typeface="宋体" panose="02010600030101010101" pitchFamily="2" charset="-122"/>
              </a:rPr>
              <a:t>状态寄存器</a:t>
            </a:r>
            <a:r>
              <a:rPr lang="zh-CN" altLang="zh-CN" smtClean="0">
                <a:ea typeface="宋体" panose="02010600030101010101" pitchFamily="2" charset="-122"/>
              </a:rPr>
              <a:t>。它用来保存图灵机当前所处的状态。图灵机的所有可能状态的数目是有限的，并且有一个特殊的状态，称为</a:t>
            </a:r>
            <a:r>
              <a:rPr lang="zh-CN" altLang="zh-CN" i="1" smtClean="0">
                <a:ea typeface="宋体" panose="02010600030101010101" pitchFamily="2" charset="-122"/>
              </a:rPr>
              <a:t>停机状态</a:t>
            </a:r>
            <a:r>
              <a:rPr lang="zh-CN" altLang="zh-CN" smtClean="0">
                <a:ea typeface="宋体" panose="02010600030101010101" pitchFamily="2" charset="-122"/>
              </a:rPr>
              <a:t>。注意这个机器的每一部分都是有限的，但它有一个潜在的无限长的纸带，因此这种机器只是一个理想的设备。图灵认为这样的一台机器就能模拟人类所能进行的任何计算过程。</a:t>
            </a:r>
          </a:p>
          <a:p>
            <a:endParaRPr lang="zh-CN" altLang="zh-CN" smtClean="0"/>
          </a:p>
        </p:txBody>
      </p:sp>
      <p:sp>
        <p:nvSpPr>
          <p:cNvPr id="20484" name="Rectangle 4"/>
          <p:cNvSpPr>
            <a:spLocks noChangeArrowheads="1"/>
          </p:cNvSpPr>
          <p:nvPr/>
        </p:nvSpPr>
        <p:spPr bwMode="auto">
          <a:xfrm>
            <a:off x="0" y="0"/>
            <a:ext cx="0" cy="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buFont typeface="Arial" panose="020B0604020202020204" pitchFamily="34" charset="0"/>
              <a:buNone/>
            </a:pPr>
            <a:r>
              <a:rPr lang="zh-CN" altLang="zh-CN"/>
              <a:t>15</a:t>
            </a:r>
          </a:p>
        </p:txBody>
      </p:sp>
    </p:spTree>
    <p:extLst>
      <p:ext uri="{BB962C8B-B14F-4D97-AF65-F5344CB8AC3E}">
        <p14:creationId xmlns="" xmlns:p14="http://schemas.microsoft.com/office/powerpoint/2010/main" val="1793115993"/>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988"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0"/>
                <a:ea typeface="永中宋体" charset="-122"/>
              </a:defRPr>
            </a:lvl1pPr>
            <a:lvl2pPr marL="742950" indent="-285750" eaLnBrk="0" hangingPunct="0">
              <a:defRPr sz="2400">
                <a:solidFill>
                  <a:schemeClr val="tx1"/>
                </a:solidFill>
                <a:latin typeface="Lucida Sans" panose="020B0602030504020204" pitchFamily="34" charset="0"/>
                <a:ea typeface="永中宋体" charset="-122"/>
              </a:defRPr>
            </a:lvl2pPr>
            <a:lvl3pPr marL="1143000" indent="-228600" eaLnBrk="0" hangingPunct="0">
              <a:defRPr sz="2400">
                <a:solidFill>
                  <a:schemeClr val="tx1"/>
                </a:solidFill>
                <a:latin typeface="Lucida Sans" panose="020B0602030504020204" pitchFamily="34" charset="0"/>
                <a:ea typeface="永中宋体" charset="-122"/>
              </a:defRPr>
            </a:lvl3pPr>
            <a:lvl4pPr marL="1600200" indent="-228600" eaLnBrk="0" hangingPunct="0">
              <a:defRPr sz="2400">
                <a:solidFill>
                  <a:schemeClr val="tx1"/>
                </a:solidFill>
                <a:latin typeface="Lucida Sans" panose="020B0602030504020204" pitchFamily="34" charset="0"/>
                <a:ea typeface="永中宋体" charset="-122"/>
              </a:defRPr>
            </a:lvl4pPr>
            <a:lvl5pPr marL="2057400" indent="-228600" eaLnBrk="0" hangingPunct="0">
              <a:defRPr sz="2400">
                <a:solidFill>
                  <a:schemeClr val="tx1"/>
                </a:solidFill>
                <a:latin typeface="Lucida Sans" panose="020B0602030504020204" pitchFamily="34" charset="0"/>
                <a:ea typeface="永中宋体"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9pPr>
          </a:lstStyle>
          <a:p>
            <a:pPr eaLnBrk="1" hangingPunct="1"/>
            <a:fld id="{54D942D3-5ECB-4207-AB8E-21211DD24D38}" type="slidenum">
              <a:rPr lang="zh-CN" altLang="en-US" sz="1200"/>
              <a:pPr eaLnBrk="1" hangingPunct="1"/>
              <a:t>52</a:t>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pPr/>
              <a:t>2019/8/23</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pPr/>
              <a:t>‹#›</a:t>
            </a:fld>
            <a:endParaRPr lang="zh-CN" altLang="en-US"/>
          </a:p>
        </p:txBody>
      </p:sp>
    </p:spTree>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pPr/>
              <a:t>2019/8/23</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pPr/>
              <a:t>‹#›</a:t>
            </a:fld>
            <a:endParaRPr lang="zh-CN" altLang="en-US"/>
          </a:p>
        </p:txBody>
      </p:sp>
    </p:spTree>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pPr/>
              <a:t>2019/8/23</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pPr/>
              <a:t>‹#›</a:t>
            </a:fld>
            <a:endParaRPr lang="zh-CN" altLang="en-US"/>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pPr/>
              <a:t>2019/8/23</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pPr/>
              <a:t>‹#›</a:t>
            </a:fld>
            <a:endParaRPr lang="zh-CN" altLang="en-US"/>
          </a:p>
        </p:txBody>
      </p:sp>
    </p:spTree>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pPr/>
              <a:t>2019/8/23</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pPr/>
              <a:t>‹#›</a:t>
            </a:fld>
            <a:endParaRPr lang="zh-CN" altLang="en-US"/>
          </a:p>
        </p:txBody>
      </p:sp>
    </p:spTree>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pPr/>
              <a:t>2019/8/23</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pPr/>
              <a:t>‹#›</a:t>
            </a:fld>
            <a:endParaRPr lang="zh-CN" altLang="en-US"/>
          </a:p>
        </p:txBody>
      </p:sp>
    </p:spTree>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pPr/>
              <a:t>2019/8/23</a:t>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pPr/>
              <a:t>‹#›</a:t>
            </a:fld>
            <a:endParaRPr lang="zh-CN" altLang="en-US"/>
          </a:p>
        </p:txBody>
      </p:sp>
    </p:spTree>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pPr/>
              <a:t>2019/8/23</a:t>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pPr/>
              <a:t>‹#›</a:t>
            </a:fld>
            <a:endParaRPr lang="zh-CN" altLang="en-US"/>
          </a:p>
        </p:txBody>
      </p:sp>
    </p:spTree>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pPr/>
              <a:t>2019/8/23</a:t>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pPr/>
              <a:t>‹#›</a:t>
            </a:fld>
            <a:endParaRPr lang="zh-CN" altLang="en-US"/>
          </a:p>
        </p:txBody>
      </p:sp>
    </p:spTree>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pPr/>
              <a:t>2019/8/23</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pPr/>
              <a:t>‹#›</a:t>
            </a:fld>
            <a:endParaRPr lang="zh-CN" altLang="en-US"/>
          </a:p>
        </p:txBody>
      </p:sp>
    </p:spTree>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pPr/>
              <a:t>2019/8/23</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pPr/>
              <a:t>‹#›</a:t>
            </a:fld>
            <a:endParaRPr lang="zh-CN" altLang="en-US"/>
          </a:p>
        </p:txBody>
      </p:sp>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descr="背景1.jpg"/>
          <p:cNvPicPr>
            <a:picLocks noChangeAspect="1"/>
          </p:cNvPicPr>
          <p:nvPr userDrawn="1"/>
        </p:nvPicPr>
        <p:blipFill>
          <a:blip r:embed="rId13"/>
          <a:stretch>
            <a:fillRect/>
          </a:stretch>
        </p:blipFill>
        <p:spPr>
          <a:xfrm>
            <a:off x="122" y="782"/>
            <a:ext cx="9143756" cy="514193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wipe dir="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5.pn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5.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5.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35.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56592" y="1535065"/>
            <a:ext cx="7143800" cy="1612749"/>
          </a:xfrm>
          <a:prstGeom prst="rect">
            <a:avLst/>
          </a:prstGeom>
          <a:noFill/>
          <a:ln>
            <a:noFill/>
          </a:ln>
        </p:spPr>
        <p:txBody>
          <a:bodyPr wrap="square" rtlCol="0">
            <a:spAutoFit/>
          </a:bodyPr>
          <a:lstStyle/>
          <a:p>
            <a:pPr marL="0" lvl="1" algn="ctr">
              <a:lnSpc>
                <a:spcPct val="95000"/>
              </a:lnSpc>
              <a:spcBef>
                <a:spcPct val="0"/>
              </a:spcBef>
              <a:buClr>
                <a:srgbClr val="FF3300"/>
              </a:buClr>
            </a:pPr>
            <a:r>
              <a:rPr lang="zh-CN" altLang="en-US" sz="4000" b="1" spc="600" dirty="0">
                <a:solidFill>
                  <a:srgbClr val="11576A"/>
                </a:solidFill>
                <a:latin typeface="微软雅黑" panose="020B0503020204020204" pitchFamily="34" charset="-122"/>
                <a:ea typeface="微软雅黑" panose="020B0503020204020204" pitchFamily="34" charset="-122"/>
              </a:rPr>
              <a:t>操作系统课程</a:t>
            </a:r>
            <a:r>
              <a:rPr lang="zh-CN" altLang="en-US" sz="4000" b="1" spc="600" dirty="0" smtClean="0">
                <a:solidFill>
                  <a:srgbClr val="11576A"/>
                </a:solidFill>
                <a:latin typeface="微软雅黑" panose="020B0503020204020204" pitchFamily="34" charset="-122"/>
                <a:ea typeface="微软雅黑" panose="020B0503020204020204" pitchFamily="34" charset="-122"/>
              </a:rPr>
              <a:t>实验</a:t>
            </a:r>
            <a:endParaRPr lang="en-US" altLang="zh-CN" sz="4000" b="1" spc="600" dirty="0" smtClean="0">
              <a:solidFill>
                <a:srgbClr val="11576A"/>
              </a:solidFill>
              <a:latin typeface="微软雅黑" panose="020B0503020204020204" pitchFamily="34" charset="-122"/>
              <a:ea typeface="微软雅黑" panose="020B0503020204020204" pitchFamily="34" charset="-122"/>
            </a:endParaRPr>
          </a:p>
          <a:p>
            <a:pPr marL="0" lvl="1" algn="ctr">
              <a:lnSpc>
                <a:spcPct val="95000"/>
              </a:lnSpc>
              <a:spcBef>
                <a:spcPct val="0"/>
              </a:spcBef>
              <a:buClr>
                <a:srgbClr val="FF3300"/>
              </a:buClr>
            </a:pPr>
            <a:r>
              <a:rPr lang="zh-CN" altLang="en-US" sz="3200" b="1" dirty="0">
                <a:solidFill>
                  <a:srgbClr val="11576A"/>
                </a:solidFill>
                <a:latin typeface="微软雅黑" panose="020B0503020204020204" pitchFamily="34" charset="-122"/>
                <a:ea typeface="微软雅黑" panose="020B0503020204020204" pitchFamily="34" charset="-122"/>
              </a:rPr>
              <a:t/>
            </a:r>
            <a:br>
              <a:rPr lang="zh-CN" altLang="en-US" sz="3200" b="1" dirty="0">
                <a:solidFill>
                  <a:srgbClr val="11576A"/>
                </a:solidFill>
                <a:latin typeface="微软雅黑" panose="020B0503020204020204" pitchFamily="34" charset="-122"/>
                <a:ea typeface="微软雅黑" panose="020B0503020204020204" pitchFamily="34" charset="-122"/>
              </a:rPr>
            </a:br>
            <a:r>
              <a:rPr lang="zh-CN" altLang="en-US" sz="3200" b="1" dirty="0">
                <a:solidFill>
                  <a:srgbClr val="11576A"/>
                </a:solidFill>
                <a:latin typeface="微软雅黑" panose="020B0503020204020204" pitchFamily="34" charset="-122"/>
                <a:ea typeface="微软雅黑" panose="020B0503020204020204" pitchFamily="34" charset="-122"/>
              </a:rPr>
              <a:t>Lab0：实验准备</a:t>
            </a:r>
          </a:p>
        </p:txBody>
      </p:sp>
      <p:pic>
        <p:nvPicPr>
          <p:cNvPr id="13" name="图片 12" descr="封面.jpg"/>
          <p:cNvPicPr>
            <a:picLocks noChangeAspect="1"/>
          </p:cNvPicPr>
          <p:nvPr/>
        </p:nvPicPr>
        <p:blipFill>
          <a:blip r:embed="rId2" cstate="print"/>
          <a:stretch>
            <a:fillRect/>
          </a:stretch>
        </p:blipFill>
        <p:spPr>
          <a:xfrm>
            <a:off x="0" y="1566"/>
            <a:ext cx="9140974" cy="5141934"/>
          </a:xfrm>
          <a:prstGeom prst="rect">
            <a:avLst/>
          </a:prstGeom>
        </p:spPr>
      </p:pic>
      <p:pic>
        <p:nvPicPr>
          <p:cNvPr id="15" name="图片 14" descr="封面.jpg"/>
          <p:cNvPicPr>
            <a:picLocks noChangeAspect="1"/>
          </p:cNvPicPr>
          <p:nvPr/>
        </p:nvPicPr>
        <p:blipFill>
          <a:blip r:embed="rId3" cstate="print"/>
          <a:stretch>
            <a:fillRect/>
          </a:stretch>
        </p:blipFill>
        <p:spPr>
          <a:xfrm>
            <a:off x="2285984" y="1928808"/>
            <a:ext cx="4591364" cy="1214446"/>
          </a:xfrm>
          <a:prstGeom prst="rect">
            <a:avLst/>
          </a:prstGeom>
        </p:spPr>
      </p:pic>
      <p:sp>
        <p:nvSpPr>
          <p:cNvPr id="5" name="TextBox 19"/>
          <p:cNvSpPr txBox="1"/>
          <p:nvPr/>
        </p:nvSpPr>
        <p:spPr>
          <a:xfrm>
            <a:off x="2071670" y="3929072"/>
            <a:ext cx="5019992" cy="784830"/>
          </a:xfrm>
          <a:prstGeom prst="rect">
            <a:avLst/>
          </a:prstGeom>
          <a:noFill/>
        </p:spPr>
        <p:txBody>
          <a:bodyPr wrap="square" rtlCol="0">
            <a:spAutoFit/>
          </a:bodyPr>
          <a:lstStyle/>
          <a:p>
            <a:pPr algn="ctr"/>
            <a:r>
              <a:rPr lang="en-US" altLang="zh-CN" sz="2250" b="1" dirty="0" smtClean="0">
                <a:solidFill>
                  <a:srgbClr val="11576A"/>
                </a:solidFill>
                <a:latin typeface="微软雅黑" pitchFamily="34" charset="-122"/>
                <a:ea typeface="微软雅黑" pitchFamily="34" charset="-122"/>
              </a:rPr>
              <a:t>Lec2 </a:t>
            </a:r>
            <a:r>
              <a:rPr lang="zh-CN" altLang="en-US" sz="2250" b="1" dirty="0" smtClean="0">
                <a:solidFill>
                  <a:srgbClr val="11576A"/>
                </a:solidFill>
                <a:latin typeface="微软雅黑" pitchFamily="34" charset="-122"/>
                <a:ea typeface="微软雅黑" pitchFamily="34" charset="-122"/>
              </a:rPr>
              <a:t>实验零 操作系统实验环境</a:t>
            </a:r>
            <a:r>
              <a:rPr lang="zh-CN" altLang="en-US" sz="2250" b="1" dirty="0" smtClean="0">
                <a:solidFill>
                  <a:srgbClr val="11576A"/>
                </a:solidFill>
                <a:latin typeface="微软雅黑" pitchFamily="34" charset="-122"/>
                <a:ea typeface="微软雅黑" pitchFamily="34" charset="-122"/>
              </a:rPr>
              <a:t>准备</a:t>
            </a:r>
            <a:endParaRPr lang="en-US" altLang="zh-CN" sz="2250" b="1" dirty="0" smtClean="0">
              <a:solidFill>
                <a:srgbClr val="11576A"/>
              </a:solidFill>
              <a:latin typeface="微软雅黑" pitchFamily="34" charset="-122"/>
              <a:ea typeface="微软雅黑" pitchFamily="34" charset="-122"/>
            </a:endParaRPr>
          </a:p>
          <a:p>
            <a:pPr algn="ctr"/>
            <a:r>
              <a:rPr lang="zh-CN" altLang="en-US" sz="2250" b="1" dirty="0" smtClean="0">
                <a:solidFill>
                  <a:srgbClr val="11576A"/>
                </a:solidFill>
                <a:latin typeface="微软雅黑" pitchFamily="34" charset="-122"/>
                <a:ea typeface="微软雅黑" pitchFamily="34" charset="-122"/>
              </a:rPr>
              <a:t>清华大学</a:t>
            </a:r>
            <a:r>
              <a:rPr lang="zh-CN" altLang="en-US" sz="2250" b="1" dirty="0" smtClean="0">
                <a:solidFill>
                  <a:srgbClr val="11576A"/>
                </a:solidFill>
                <a:latin typeface="微软雅黑" pitchFamily="34" charset="-122"/>
                <a:ea typeface="微软雅黑" pitchFamily="34" charset="-122"/>
              </a:rPr>
              <a:t>计算机系</a:t>
            </a:r>
            <a:endParaRPr lang="zh-CN" altLang="en-US" sz="2250" b="1" dirty="0">
              <a:solidFill>
                <a:srgbClr val="11576A"/>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16" fill="hold" nodeType="clickEffect">
                                  <p:stCondLst>
                                    <p:cond delay="0"/>
                                  </p:stCondLst>
                                  <p:childTnLst>
                                    <p:anim calcmode="lin" valueType="num">
                                      <p:cBhvr>
                                        <p:cTn id="6" dur="500"/>
                                        <p:tgtEl>
                                          <p:spTgt spid="15"/>
                                        </p:tgtEl>
                                        <p:attrNameLst>
                                          <p:attrName>ppt_w</p:attrName>
                                        </p:attrNameLst>
                                      </p:cBhvr>
                                      <p:tavLst>
                                        <p:tav tm="0">
                                          <p:val>
                                            <p:strVal val="ppt_w"/>
                                          </p:val>
                                        </p:tav>
                                        <p:tav tm="100000">
                                          <p:val>
                                            <p:strVal val="4*ppt_w"/>
                                          </p:val>
                                        </p:tav>
                                      </p:tavLst>
                                    </p:anim>
                                    <p:anim calcmode="lin" valueType="num">
                                      <p:cBhvr>
                                        <p:cTn id="7" dur="500"/>
                                        <p:tgtEl>
                                          <p:spTgt spid="15"/>
                                        </p:tgtEl>
                                        <p:attrNameLst>
                                          <p:attrName>ppt_h</p:attrName>
                                        </p:attrNameLst>
                                      </p:cBhvr>
                                      <p:tavLst>
                                        <p:tav tm="0">
                                          <p:val>
                                            <p:strVal val="ppt_h"/>
                                          </p:val>
                                        </p:tav>
                                        <p:tav tm="100000">
                                          <p:val>
                                            <p:strVal val="4*ppt_h"/>
                                          </p:val>
                                        </p:tav>
                                      </p:tavLst>
                                    </p:anim>
                                    <p:set>
                                      <p:cBhvr>
                                        <p:cTn id="8" dur="1" fill="hold">
                                          <p:stCondLst>
                                            <p:cond delay="499"/>
                                          </p:stCondLst>
                                        </p:cTn>
                                        <p:tgtEl>
                                          <p:spTgt spid="15"/>
                                        </p:tgtEl>
                                        <p:attrNameLst>
                                          <p:attrName>style.visibility</p:attrName>
                                        </p:attrNameLst>
                                      </p:cBhvr>
                                      <p:to>
                                        <p:strVal val="hidden"/>
                                      </p:to>
                                    </p:set>
                                  </p:childTnLst>
                                </p:cTn>
                              </p:par>
                              <p:par>
                                <p:cTn id="9" presetID="10" presetClass="exit" presetSubtype="0" fill="hold" nodeType="withEffect">
                                  <p:stCondLst>
                                    <p:cond delay="0"/>
                                  </p:stCondLst>
                                  <p:childTnLst>
                                    <p:animEffect transition="out" filter="fade">
                                      <p:cBhvr>
                                        <p:cTn id="10" dur="500"/>
                                        <p:tgtEl>
                                          <p:spTgt spid="15"/>
                                        </p:tgtEl>
                                      </p:cBhvr>
                                    </p:animEffect>
                                    <p:set>
                                      <p:cBhvr>
                                        <p:cTn id="11" dur="1" fill="hold">
                                          <p:stCondLst>
                                            <p:cond delay="499"/>
                                          </p:stCondLst>
                                        </p:cTn>
                                        <p:tgtEl>
                                          <p:spTgt spid="15"/>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0"/>
            <a:ext cx="8229600" cy="857250"/>
          </a:xfrm>
        </p:spPr>
        <p:txBody>
          <a:bodyPr/>
          <a:lstStyle/>
          <a:p>
            <a:r>
              <a:rPr lang="zh-CN" altLang="en-US" sz="3600" b="1" dirty="0">
                <a:solidFill>
                  <a:srgbClr val="11576A"/>
                </a:solidFill>
                <a:latin typeface="微软雅黑" panose="020B0503020204020204" pitchFamily="34" charset="-122"/>
                <a:ea typeface="微软雅黑" panose="020B0503020204020204" pitchFamily="34" charset="-122"/>
              </a:rPr>
              <a:t>了解</a:t>
            </a:r>
            <a:r>
              <a:rPr lang="zh-CN" altLang="en-US" sz="3600" b="1" dirty="0" smtClean="0">
                <a:solidFill>
                  <a:srgbClr val="11576A"/>
                </a:solidFill>
                <a:latin typeface="微软雅黑" panose="020B0503020204020204" pitchFamily="34" charset="-122"/>
                <a:ea typeface="微软雅黑" panose="020B0503020204020204" pitchFamily="34" charset="-122"/>
              </a:rPr>
              <a:t>硬件</a:t>
            </a:r>
            <a:r>
              <a:rPr lang="en-US" altLang="zh-CN" b="1" dirty="0" smtClean="0">
                <a:solidFill>
                  <a:srgbClr val="11576A"/>
                </a:solidFill>
                <a:latin typeface="微软雅黑" panose="020B0503020204020204" pitchFamily="34" charset="-122"/>
                <a:ea typeface="微软雅黑" panose="020B0503020204020204" pitchFamily="34" charset="-122"/>
              </a:rPr>
              <a:t>- </a:t>
            </a:r>
            <a:r>
              <a:rPr lang="en-US" altLang="zh-CN" sz="3200" b="1" dirty="0" err="1" smtClean="0">
                <a:solidFill>
                  <a:srgbClr val="11576A"/>
                </a:solidFill>
                <a:latin typeface="微软雅黑" panose="020B0503020204020204" pitchFamily="34" charset="-122"/>
                <a:ea typeface="微软雅黑" panose="020B0503020204020204" pitchFamily="34" charset="-122"/>
              </a:rPr>
              <a:t>VonNeuman</a:t>
            </a:r>
            <a:r>
              <a:rPr lang="en-US" altLang="zh-CN" sz="3200" b="1" dirty="0" smtClean="0">
                <a:solidFill>
                  <a:srgbClr val="11576A"/>
                </a:solidFill>
                <a:latin typeface="微软雅黑" panose="020B0503020204020204" pitchFamily="34" charset="-122"/>
                <a:ea typeface="微软雅黑" panose="020B0503020204020204" pitchFamily="34" charset="-122"/>
              </a:rPr>
              <a:t> Arch</a:t>
            </a:r>
            <a:endParaRPr lang="zh-CN" altLang="en-US" sz="3200" dirty="0"/>
          </a:p>
        </p:txBody>
      </p:sp>
      <p:pic>
        <p:nvPicPr>
          <p:cNvPr id="5" name="图片 4"/>
          <p:cNvPicPr>
            <a:picLocks noChangeAspect="1"/>
          </p:cNvPicPr>
          <p:nvPr/>
        </p:nvPicPr>
        <p:blipFill>
          <a:blip r:embed="rId2" cstate="print"/>
          <a:stretch>
            <a:fillRect/>
          </a:stretch>
        </p:blipFill>
        <p:spPr>
          <a:xfrm>
            <a:off x="1619672" y="1131590"/>
            <a:ext cx="5369430" cy="3239831"/>
          </a:xfrm>
          <a:prstGeom prst="rect">
            <a:avLst/>
          </a:prstGeom>
        </p:spPr>
      </p:pic>
    </p:spTree>
    <p:extLst>
      <p:ext uri="{BB962C8B-B14F-4D97-AF65-F5344CB8AC3E}">
        <p14:creationId xmlns="" xmlns:p14="http://schemas.microsoft.com/office/powerpoint/2010/main" val="2530867023"/>
      </p:ext>
    </p:extLst>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0"/>
            <a:ext cx="8229600" cy="857250"/>
          </a:xfrm>
        </p:spPr>
        <p:txBody>
          <a:bodyPr/>
          <a:lstStyle/>
          <a:p>
            <a:r>
              <a:rPr lang="zh-CN" altLang="en-US" sz="3600" b="1" dirty="0">
                <a:solidFill>
                  <a:srgbClr val="11576A"/>
                </a:solidFill>
                <a:latin typeface="微软雅黑" panose="020B0503020204020204" pitchFamily="34" charset="-122"/>
                <a:ea typeface="微软雅黑" panose="020B0503020204020204" pitchFamily="34" charset="-122"/>
              </a:rPr>
              <a:t>了解</a:t>
            </a:r>
            <a:r>
              <a:rPr lang="zh-CN" altLang="en-US" sz="3600" b="1" dirty="0" smtClean="0">
                <a:solidFill>
                  <a:srgbClr val="11576A"/>
                </a:solidFill>
                <a:latin typeface="微软雅黑" panose="020B0503020204020204" pitchFamily="34" charset="-122"/>
                <a:ea typeface="微软雅黑" panose="020B0503020204020204" pitchFamily="34" charset="-122"/>
              </a:rPr>
              <a:t>硬件</a:t>
            </a:r>
            <a:endParaRPr lang="zh-CN" altLang="en-US" sz="3600" dirty="0"/>
          </a:p>
        </p:txBody>
      </p:sp>
      <p:pic>
        <p:nvPicPr>
          <p:cNvPr id="3" name="图片 2"/>
          <p:cNvPicPr>
            <a:picLocks noChangeAspect="1"/>
          </p:cNvPicPr>
          <p:nvPr/>
        </p:nvPicPr>
        <p:blipFill>
          <a:blip r:embed="rId2"/>
          <a:stretch>
            <a:fillRect/>
          </a:stretch>
        </p:blipFill>
        <p:spPr>
          <a:xfrm>
            <a:off x="1835696" y="915566"/>
            <a:ext cx="4968552" cy="3387649"/>
          </a:xfrm>
          <a:prstGeom prst="rect">
            <a:avLst/>
          </a:prstGeom>
        </p:spPr>
      </p:pic>
    </p:spTree>
    <p:extLst>
      <p:ext uri="{BB962C8B-B14F-4D97-AF65-F5344CB8AC3E}">
        <p14:creationId xmlns="" xmlns:p14="http://schemas.microsoft.com/office/powerpoint/2010/main" val="3468035561"/>
      </p:ext>
    </p:extLst>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27999"/>
            <a:ext cx="8229600" cy="857250"/>
          </a:xfrm>
        </p:spPr>
        <p:txBody>
          <a:bodyPr/>
          <a:lstStyle/>
          <a:p>
            <a:r>
              <a:rPr lang="zh-CN" altLang="en-US" sz="3600" b="1" dirty="0">
                <a:solidFill>
                  <a:srgbClr val="11576A"/>
                </a:solidFill>
                <a:latin typeface="微软雅黑" panose="020B0503020204020204" pitchFamily="34" charset="-122"/>
                <a:ea typeface="微软雅黑" panose="020B0503020204020204" pitchFamily="34" charset="-122"/>
              </a:rPr>
              <a:t>了解</a:t>
            </a:r>
            <a:r>
              <a:rPr lang="zh-CN" altLang="en-US" sz="3600" b="1" dirty="0" smtClean="0">
                <a:solidFill>
                  <a:srgbClr val="11576A"/>
                </a:solidFill>
                <a:latin typeface="微软雅黑" panose="020B0503020204020204" pitchFamily="34" charset="-122"/>
                <a:ea typeface="微软雅黑" panose="020B0503020204020204" pitchFamily="34" charset="-122"/>
              </a:rPr>
              <a:t>硬件</a:t>
            </a:r>
            <a:endParaRPr lang="zh-CN" altLang="en-US" sz="3600" dirty="0"/>
          </a:p>
        </p:txBody>
      </p:sp>
      <p:sp>
        <p:nvSpPr>
          <p:cNvPr id="3" name="内容占位符 2"/>
          <p:cNvSpPr>
            <a:spLocks noGrp="1"/>
          </p:cNvSpPr>
          <p:nvPr>
            <p:ph idx="1"/>
          </p:nvPr>
        </p:nvSpPr>
        <p:spPr/>
        <p:txBody>
          <a:bodyPr/>
          <a:lstStyle/>
          <a:p>
            <a:r>
              <a:rPr lang="en-US" altLang="zh-CN" dirty="0"/>
              <a:t>- A full PC has:  </a:t>
            </a:r>
            <a:endParaRPr lang="en-US" altLang="zh-CN" dirty="0" smtClean="0"/>
          </a:p>
          <a:p>
            <a:pPr lvl="1"/>
            <a:r>
              <a:rPr lang="en-US" altLang="zh-CN" sz="2000" dirty="0" smtClean="0"/>
              <a:t>an </a:t>
            </a:r>
            <a:r>
              <a:rPr lang="en-US" altLang="zh-CN" sz="2000" dirty="0"/>
              <a:t>x86 CPU with registers, execution unit, and memory management  </a:t>
            </a:r>
            <a:endParaRPr lang="en-US" altLang="zh-CN" sz="2000" dirty="0" smtClean="0"/>
          </a:p>
          <a:p>
            <a:pPr lvl="1"/>
            <a:r>
              <a:rPr lang="en-US" altLang="zh-CN" sz="2000" dirty="0" smtClean="0"/>
              <a:t>CPU </a:t>
            </a:r>
            <a:r>
              <a:rPr lang="en-US" altLang="zh-CN" sz="2000" dirty="0"/>
              <a:t>chip pins include address and data signals  </a:t>
            </a:r>
            <a:endParaRPr lang="en-US" altLang="zh-CN" sz="2000" dirty="0" smtClean="0"/>
          </a:p>
          <a:p>
            <a:pPr lvl="1"/>
            <a:r>
              <a:rPr lang="en-US" altLang="zh-CN" sz="2000" dirty="0" smtClean="0"/>
              <a:t>memory  </a:t>
            </a:r>
          </a:p>
          <a:p>
            <a:pPr lvl="1"/>
            <a:r>
              <a:rPr lang="en-US" altLang="zh-CN" sz="2000" dirty="0" smtClean="0"/>
              <a:t>disk  </a:t>
            </a:r>
          </a:p>
          <a:p>
            <a:pPr lvl="1"/>
            <a:r>
              <a:rPr lang="en-US" altLang="zh-CN" sz="2000" dirty="0" smtClean="0"/>
              <a:t>keyboard  </a:t>
            </a:r>
          </a:p>
          <a:p>
            <a:pPr lvl="1"/>
            <a:r>
              <a:rPr lang="en-US" altLang="zh-CN" sz="2000" dirty="0" smtClean="0"/>
              <a:t>display  </a:t>
            </a:r>
          </a:p>
          <a:p>
            <a:pPr lvl="1"/>
            <a:r>
              <a:rPr lang="en-US" altLang="zh-CN" sz="2000" dirty="0" smtClean="0"/>
              <a:t>other </a:t>
            </a:r>
            <a:r>
              <a:rPr lang="en-US" altLang="zh-CN" sz="2000" dirty="0"/>
              <a:t>resources: BIOS ROM, clock, ...</a:t>
            </a:r>
            <a:endParaRPr lang="zh-CN" altLang="en-US" sz="2000" dirty="0"/>
          </a:p>
        </p:txBody>
      </p:sp>
      <p:pic>
        <p:nvPicPr>
          <p:cNvPr id="21506" name="Picture 2" descr="电脑 的图像结果"/>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59832" y="2643758"/>
            <a:ext cx="1438856" cy="1273324"/>
          </a:xfrm>
          <a:prstGeom prst="rect">
            <a:avLst/>
          </a:prstGeom>
          <a:noFill/>
          <a:extLst>
            <a:ext uri="{909E8E84-426E-40DD-AFC4-6F175D3DCCD1}">
              <a14:hiddenFill xmlns="" xmlns:a14="http://schemas.microsoft.com/office/drawing/2010/main">
                <a:solidFill>
                  <a:srgbClr val="FFFFFF"/>
                </a:solidFill>
              </a14:hiddenFill>
            </a:ext>
          </a:extLst>
        </p:spPr>
      </p:pic>
      <p:pic>
        <p:nvPicPr>
          <p:cNvPr id="21508" name="Picture 4" descr="主板 的图像结果"/>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292080" y="2487206"/>
            <a:ext cx="3034680" cy="210741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630025613"/>
      </p:ext>
    </p:extLst>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0"/>
            <a:ext cx="8229600" cy="857250"/>
          </a:xfrm>
        </p:spPr>
        <p:txBody>
          <a:bodyPr/>
          <a:lstStyle/>
          <a:p>
            <a:r>
              <a:rPr lang="zh-CN" altLang="en-US" sz="3600" b="1" dirty="0">
                <a:solidFill>
                  <a:srgbClr val="11576A"/>
                </a:solidFill>
                <a:latin typeface="微软雅黑" panose="020B0503020204020204" pitchFamily="34" charset="-122"/>
                <a:ea typeface="微软雅黑" panose="020B0503020204020204" pitchFamily="34" charset="-122"/>
              </a:rPr>
              <a:t>了解</a:t>
            </a:r>
            <a:r>
              <a:rPr lang="zh-CN" altLang="en-US" sz="3600" b="1" dirty="0" smtClean="0">
                <a:solidFill>
                  <a:srgbClr val="11576A"/>
                </a:solidFill>
                <a:latin typeface="微软雅黑" panose="020B0503020204020204" pitchFamily="34" charset="-122"/>
                <a:ea typeface="微软雅黑" panose="020B0503020204020204" pitchFamily="34" charset="-122"/>
              </a:rPr>
              <a:t>硬件</a:t>
            </a:r>
            <a:endParaRPr lang="zh-CN" altLang="en-US" sz="3600" dirty="0"/>
          </a:p>
        </p:txBody>
      </p:sp>
      <p:pic>
        <p:nvPicPr>
          <p:cNvPr id="3" name="图片 2"/>
          <p:cNvPicPr>
            <a:picLocks noChangeAspect="1"/>
          </p:cNvPicPr>
          <p:nvPr/>
        </p:nvPicPr>
        <p:blipFill>
          <a:blip r:embed="rId2"/>
          <a:stretch>
            <a:fillRect/>
          </a:stretch>
        </p:blipFill>
        <p:spPr>
          <a:xfrm>
            <a:off x="1547664" y="859025"/>
            <a:ext cx="5616624" cy="4101096"/>
          </a:xfrm>
          <a:prstGeom prst="rect">
            <a:avLst/>
          </a:prstGeom>
        </p:spPr>
      </p:pic>
    </p:spTree>
    <p:extLst>
      <p:ext uri="{BB962C8B-B14F-4D97-AF65-F5344CB8AC3E}">
        <p14:creationId xmlns="" xmlns:p14="http://schemas.microsoft.com/office/powerpoint/2010/main" val="3889095682"/>
      </p:ext>
    </p:extLst>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0"/>
            <a:ext cx="8229600" cy="857250"/>
          </a:xfrm>
        </p:spPr>
        <p:txBody>
          <a:bodyPr/>
          <a:lstStyle/>
          <a:p>
            <a:r>
              <a:rPr lang="zh-CN" altLang="en-US" sz="3600" b="1" dirty="0">
                <a:solidFill>
                  <a:srgbClr val="11576A"/>
                </a:solidFill>
                <a:latin typeface="微软雅黑" panose="020B0503020204020204" pitchFamily="34" charset="-122"/>
                <a:ea typeface="微软雅黑" panose="020B0503020204020204" pitchFamily="34" charset="-122"/>
              </a:rPr>
              <a:t>了解</a:t>
            </a:r>
            <a:r>
              <a:rPr lang="zh-CN" altLang="en-US" sz="3600" b="1" dirty="0" smtClean="0">
                <a:solidFill>
                  <a:srgbClr val="11576A"/>
                </a:solidFill>
                <a:latin typeface="微软雅黑" panose="020B0503020204020204" pitchFamily="34" charset="-122"/>
                <a:ea typeface="微软雅黑" panose="020B0503020204020204" pitchFamily="34" charset="-122"/>
              </a:rPr>
              <a:t>硬件</a:t>
            </a:r>
            <a:endParaRPr lang="zh-CN" altLang="en-US" sz="3600" dirty="0"/>
          </a:p>
        </p:txBody>
      </p:sp>
      <p:pic>
        <p:nvPicPr>
          <p:cNvPr id="3" name="图片 2"/>
          <p:cNvPicPr>
            <a:picLocks noChangeAspect="1"/>
          </p:cNvPicPr>
          <p:nvPr/>
        </p:nvPicPr>
        <p:blipFill>
          <a:blip r:embed="rId2"/>
          <a:stretch>
            <a:fillRect/>
          </a:stretch>
        </p:blipFill>
        <p:spPr>
          <a:xfrm>
            <a:off x="1475656" y="811774"/>
            <a:ext cx="5795367" cy="4309201"/>
          </a:xfrm>
          <a:prstGeom prst="rect">
            <a:avLst/>
          </a:prstGeom>
        </p:spPr>
      </p:pic>
    </p:spTree>
    <p:extLst>
      <p:ext uri="{BB962C8B-B14F-4D97-AF65-F5344CB8AC3E}">
        <p14:creationId xmlns="" xmlns:p14="http://schemas.microsoft.com/office/powerpoint/2010/main" val="1564524600"/>
      </p:ext>
    </p:extLst>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0"/>
            <a:ext cx="8229600" cy="857250"/>
          </a:xfrm>
        </p:spPr>
        <p:txBody>
          <a:bodyPr/>
          <a:lstStyle/>
          <a:p>
            <a:r>
              <a:rPr lang="zh-CN" altLang="en-US" sz="3600" b="1" dirty="0">
                <a:solidFill>
                  <a:srgbClr val="11576A"/>
                </a:solidFill>
                <a:latin typeface="微软雅黑" panose="020B0503020204020204" pitchFamily="34" charset="-122"/>
                <a:ea typeface="微软雅黑" panose="020B0503020204020204" pitchFamily="34" charset="-122"/>
              </a:rPr>
              <a:t>了解</a:t>
            </a:r>
            <a:r>
              <a:rPr lang="zh-CN" altLang="en-US" sz="3600" b="1" dirty="0" smtClean="0">
                <a:solidFill>
                  <a:srgbClr val="11576A"/>
                </a:solidFill>
                <a:latin typeface="微软雅黑" panose="020B0503020204020204" pitchFamily="34" charset="-122"/>
                <a:ea typeface="微软雅黑" panose="020B0503020204020204" pitchFamily="34" charset="-122"/>
              </a:rPr>
              <a:t>硬件</a:t>
            </a:r>
            <a:endParaRPr lang="zh-CN" altLang="en-US" sz="3600" dirty="0"/>
          </a:p>
        </p:txBody>
      </p:sp>
      <p:pic>
        <p:nvPicPr>
          <p:cNvPr id="3" name="图片 2"/>
          <p:cNvPicPr>
            <a:picLocks noChangeAspect="1"/>
          </p:cNvPicPr>
          <p:nvPr/>
        </p:nvPicPr>
        <p:blipFill>
          <a:blip r:embed="rId2"/>
          <a:stretch>
            <a:fillRect/>
          </a:stretch>
        </p:blipFill>
        <p:spPr>
          <a:xfrm>
            <a:off x="1907704" y="771550"/>
            <a:ext cx="5315123" cy="4195173"/>
          </a:xfrm>
          <a:prstGeom prst="rect">
            <a:avLst/>
          </a:prstGeom>
        </p:spPr>
      </p:pic>
    </p:spTree>
    <p:extLst>
      <p:ext uri="{BB962C8B-B14F-4D97-AF65-F5344CB8AC3E}">
        <p14:creationId xmlns="" xmlns:p14="http://schemas.microsoft.com/office/powerpoint/2010/main" val="502876690"/>
      </p:ext>
    </p:extLst>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0"/>
            <a:ext cx="8229600" cy="857250"/>
          </a:xfrm>
        </p:spPr>
        <p:txBody>
          <a:bodyPr/>
          <a:lstStyle/>
          <a:p>
            <a:r>
              <a:rPr lang="zh-CN" altLang="en-US" sz="3600" b="1" dirty="0">
                <a:solidFill>
                  <a:srgbClr val="11576A"/>
                </a:solidFill>
                <a:latin typeface="微软雅黑" panose="020B0503020204020204" pitchFamily="34" charset="-122"/>
                <a:ea typeface="微软雅黑" panose="020B0503020204020204" pitchFamily="34" charset="-122"/>
              </a:rPr>
              <a:t>了解</a:t>
            </a:r>
            <a:r>
              <a:rPr lang="zh-CN" altLang="en-US" sz="3600" b="1" dirty="0" smtClean="0">
                <a:solidFill>
                  <a:srgbClr val="11576A"/>
                </a:solidFill>
                <a:latin typeface="微软雅黑" panose="020B0503020204020204" pitchFamily="34" charset="-122"/>
                <a:ea typeface="微软雅黑" panose="020B0503020204020204" pitchFamily="34" charset="-122"/>
              </a:rPr>
              <a:t>硬件</a:t>
            </a:r>
            <a:endParaRPr lang="zh-CN" altLang="en-US" sz="3600" dirty="0"/>
          </a:p>
        </p:txBody>
      </p:sp>
      <p:pic>
        <p:nvPicPr>
          <p:cNvPr id="3" name="图片 2"/>
          <p:cNvPicPr>
            <a:picLocks noChangeAspect="1"/>
          </p:cNvPicPr>
          <p:nvPr/>
        </p:nvPicPr>
        <p:blipFill>
          <a:blip r:embed="rId2"/>
          <a:stretch>
            <a:fillRect/>
          </a:stretch>
        </p:blipFill>
        <p:spPr>
          <a:xfrm>
            <a:off x="2047780" y="771550"/>
            <a:ext cx="5023788" cy="4248472"/>
          </a:xfrm>
          <a:prstGeom prst="rect">
            <a:avLst/>
          </a:prstGeom>
        </p:spPr>
      </p:pic>
    </p:spTree>
    <p:extLst>
      <p:ext uri="{BB962C8B-B14F-4D97-AF65-F5344CB8AC3E}">
        <p14:creationId xmlns="" xmlns:p14="http://schemas.microsoft.com/office/powerpoint/2010/main" val="2181184690"/>
      </p:ext>
    </p:extLst>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0"/>
            <a:ext cx="8229600" cy="857250"/>
          </a:xfrm>
        </p:spPr>
        <p:txBody>
          <a:bodyPr/>
          <a:lstStyle/>
          <a:p>
            <a:r>
              <a:rPr lang="zh-CN" altLang="en-US" sz="3600" b="1" dirty="0">
                <a:solidFill>
                  <a:srgbClr val="11576A"/>
                </a:solidFill>
                <a:latin typeface="微软雅黑" panose="020B0503020204020204" pitchFamily="34" charset="-122"/>
                <a:ea typeface="微软雅黑" panose="020B0503020204020204" pitchFamily="34" charset="-122"/>
              </a:rPr>
              <a:t>了解</a:t>
            </a:r>
            <a:r>
              <a:rPr lang="zh-CN" altLang="en-US" sz="3600" b="1" dirty="0" smtClean="0">
                <a:solidFill>
                  <a:srgbClr val="11576A"/>
                </a:solidFill>
                <a:latin typeface="微软雅黑" panose="020B0503020204020204" pitchFamily="34" charset="-122"/>
                <a:ea typeface="微软雅黑" panose="020B0503020204020204" pitchFamily="34" charset="-122"/>
              </a:rPr>
              <a:t>硬件</a:t>
            </a:r>
            <a:endParaRPr lang="zh-CN" altLang="en-US" sz="3600" dirty="0"/>
          </a:p>
        </p:txBody>
      </p:sp>
      <p:pic>
        <p:nvPicPr>
          <p:cNvPr id="3" name="图片 2"/>
          <p:cNvPicPr>
            <a:picLocks noChangeAspect="1"/>
          </p:cNvPicPr>
          <p:nvPr/>
        </p:nvPicPr>
        <p:blipFill>
          <a:blip r:embed="rId2"/>
          <a:stretch>
            <a:fillRect/>
          </a:stretch>
        </p:blipFill>
        <p:spPr>
          <a:xfrm>
            <a:off x="1475656" y="855454"/>
            <a:ext cx="6704707" cy="4154405"/>
          </a:xfrm>
          <a:prstGeom prst="rect">
            <a:avLst/>
          </a:prstGeom>
        </p:spPr>
      </p:pic>
    </p:spTree>
    <p:extLst>
      <p:ext uri="{BB962C8B-B14F-4D97-AF65-F5344CB8AC3E}">
        <p14:creationId xmlns="" xmlns:p14="http://schemas.microsoft.com/office/powerpoint/2010/main" val="2568095109"/>
      </p:ext>
    </p:extLst>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0"/>
            <a:ext cx="8229600" cy="857250"/>
          </a:xfrm>
        </p:spPr>
        <p:txBody>
          <a:bodyPr/>
          <a:lstStyle/>
          <a:p>
            <a:r>
              <a:rPr lang="zh-CN" altLang="en-US" sz="3600" b="1" dirty="0">
                <a:solidFill>
                  <a:srgbClr val="11576A"/>
                </a:solidFill>
                <a:latin typeface="微软雅黑" panose="020B0503020204020204" pitchFamily="34" charset="-122"/>
                <a:ea typeface="微软雅黑" panose="020B0503020204020204" pitchFamily="34" charset="-122"/>
              </a:rPr>
              <a:t>了解</a:t>
            </a:r>
            <a:r>
              <a:rPr lang="zh-CN" altLang="en-US" sz="3600" b="1" dirty="0" smtClean="0">
                <a:solidFill>
                  <a:srgbClr val="11576A"/>
                </a:solidFill>
                <a:latin typeface="微软雅黑" panose="020B0503020204020204" pitchFamily="34" charset="-122"/>
                <a:ea typeface="微软雅黑" panose="020B0503020204020204" pitchFamily="34" charset="-122"/>
              </a:rPr>
              <a:t>硬件</a:t>
            </a:r>
            <a:endParaRPr lang="zh-CN" altLang="en-US" sz="3600" dirty="0"/>
          </a:p>
        </p:txBody>
      </p:sp>
      <p:pic>
        <p:nvPicPr>
          <p:cNvPr id="3" name="图片 2"/>
          <p:cNvPicPr>
            <a:picLocks noChangeAspect="1"/>
          </p:cNvPicPr>
          <p:nvPr/>
        </p:nvPicPr>
        <p:blipFill>
          <a:blip r:embed="rId2"/>
          <a:stretch>
            <a:fillRect/>
          </a:stretch>
        </p:blipFill>
        <p:spPr>
          <a:xfrm>
            <a:off x="2051720" y="871885"/>
            <a:ext cx="5549181" cy="3874740"/>
          </a:xfrm>
          <a:prstGeom prst="rect">
            <a:avLst/>
          </a:prstGeom>
        </p:spPr>
      </p:pic>
    </p:spTree>
    <p:extLst>
      <p:ext uri="{BB962C8B-B14F-4D97-AF65-F5344CB8AC3E}">
        <p14:creationId xmlns="" xmlns:p14="http://schemas.microsoft.com/office/powerpoint/2010/main" val="3694521808"/>
      </p:ext>
    </p:extLst>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0"/>
            <a:ext cx="8229600" cy="857250"/>
          </a:xfrm>
        </p:spPr>
        <p:txBody>
          <a:bodyPr/>
          <a:lstStyle/>
          <a:p>
            <a:r>
              <a:rPr lang="zh-CN" altLang="en-US" sz="3600" b="1" dirty="0">
                <a:solidFill>
                  <a:srgbClr val="11576A"/>
                </a:solidFill>
                <a:latin typeface="微软雅黑" panose="020B0503020204020204" pitchFamily="34" charset="-122"/>
                <a:ea typeface="微软雅黑" panose="020B0503020204020204" pitchFamily="34" charset="-122"/>
              </a:rPr>
              <a:t>了解</a:t>
            </a:r>
            <a:r>
              <a:rPr lang="zh-CN" altLang="en-US" sz="3600" b="1" dirty="0" smtClean="0">
                <a:solidFill>
                  <a:srgbClr val="11576A"/>
                </a:solidFill>
                <a:latin typeface="微软雅黑" panose="020B0503020204020204" pitchFamily="34" charset="-122"/>
                <a:ea typeface="微软雅黑" panose="020B0503020204020204" pitchFamily="34" charset="-122"/>
              </a:rPr>
              <a:t>硬件</a:t>
            </a:r>
            <a:endParaRPr lang="zh-CN" altLang="en-US" sz="3600" dirty="0"/>
          </a:p>
        </p:txBody>
      </p:sp>
      <p:pic>
        <p:nvPicPr>
          <p:cNvPr id="3" name="图片 2"/>
          <p:cNvPicPr>
            <a:picLocks noChangeAspect="1"/>
          </p:cNvPicPr>
          <p:nvPr/>
        </p:nvPicPr>
        <p:blipFill>
          <a:blip r:embed="rId2"/>
          <a:stretch>
            <a:fillRect/>
          </a:stretch>
        </p:blipFill>
        <p:spPr>
          <a:xfrm>
            <a:off x="1619672" y="857250"/>
            <a:ext cx="5904334" cy="4229674"/>
          </a:xfrm>
          <a:prstGeom prst="rect">
            <a:avLst/>
          </a:prstGeom>
        </p:spPr>
      </p:pic>
    </p:spTree>
    <p:extLst>
      <p:ext uri="{BB962C8B-B14F-4D97-AF65-F5344CB8AC3E}">
        <p14:creationId xmlns="" xmlns:p14="http://schemas.microsoft.com/office/powerpoint/2010/main" val="2134289857"/>
      </p:ext>
    </p:extLst>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2123728" y="1275606"/>
            <a:ext cx="4968552" cy="857250"/>
          </a:xfrm>
        </p:spPr>
        <p:txBody>
          <a:bodyPr/>
          <a:lstStyle/>
          <a:p>
            <a:pPr algn="l"/>
            <a:r>
              <a:rPr lang="en-US" altLang="zh-CN" sz="3200" b="1" dirty="0" smtClean="0">
                <a:solidFill>
                  <a:srgbClr val="11576A"/>
                </a:solidFill>
                <a:latin typeface="微软雅黑" panose="020B0503020204020204" pitchFamily="34" charset="-122"/>
                <a:ea typeface="微软雅黑" panose="020B0503020204020204" pitchFamily="34" charset="-122"/>
                <a:cs typeface="+mn-cs"/>
              </a:rPr>
              <a:t>1. </a:t>
            </a:r>
            <a:r>
              <a:rPr lang="zh-CN" altLang="en-US" sz="3200" b="1" dirty="0" smtClean="0">
                <a:solidFill>
                  <a:srgbClr val="11576A"/>
                </a:solidFill>
                <a:latin typeface="微软雅黑" panose="020B0503020204020204" pitchFamily="34" charset="-122"/>
                <a:ea typeface="微软雅黑" panose="020B0503020204020204" pitchFamily="34" charset="-122"/>
                <a:cs typeface="+mn-cs"/>
              </a:rPr>
              <a:t>了解</a:t>
            </a:r>
            <a:r>
              <a:rPr lang="en-US" altLang="zh-CN" sz="3200" b="1" dirty="0" smtClean="0">
                <a:solidFill>
                  <a:srgbClr val="11576A"/>
                </a:solidFill>
                <a:latin typeface="微软雅黑" panose="020B0503020204020204" pitchFamily="34" charset="-122"/>
                <a:ea typeface="微软雅黑" panose="020B0503020204020204" pitchFamily="34" charset="-122"/>
                <a:cs typeface="+mn-cs"/>
              </a:rPr>
              <a:t>OS</a:t>
            </a:r>
            <a:br>
              <a:rPr lang="en-US" altLang="zh-CN" sz="3200" b="1" dirty="0" smtClean="0">
                <a:solidFill>
                  <a:srgbClr val="11576A"/>
                </a:solidFill>
                <a:latin typeface="微软雅黑" panose="020B0503020204020204" pitchFamily="34" charset="-122"/>
                <a:ea typeface="微软雅黑" panose="020B0503020204020204" pitchFamily="34" charset="-122"/>
                <a:cs typeface="+mn-cs"/>
              </a:rPr>
            </a:br>
            <a:r>
              <a:rPr lang="en-US" altLang="zh-CN" sz="3200" b="1" dirty="0" smtClean="0">
                <a:solidFill>
                  <a:srgbClr val="11576A"/>
                </a:solidFill>
                <a:latin typeface="微软雅黑" panose="020B0503020204020204" pitchFamily="34" charset="-122"/>
                <a:ea typeface="微软雅黑" panose="020B0503020204020204" pitchFamily="34" charset="-122"/>
                <a:cs typeface="+mn-cs"/>
              </a:rPr>
              <a:t>2. </a:t>
            </a:r>
            <a:r>
              <a:rPr lang="zh-CN" altLang="en-US" sz="3200" b="1" dirty="0" smtClean="0">
                <a:solidFill>
                  <a:srgbClr val="11576A"/>
                </a:solidFill>
                <a:latin typeface="微软雅黑" panose="020B0503020204020204" pitchFamily="34" charset="-122"/>
                <a:ea typeface="微软雅黑" panose="020B0503020204020204" pitchFamily="34" charset="-122"/>
                <a:cs typeface="+mn-cs"/>
              </a:rPr>
              <a:t>了解硬件</a:t>
            </a:r>
            <a:r>
              <a:rPr lang="en-US" altLang="zh-CN" sz="3200" b="1" dirty="0" smtClean="0">
                <a:solidFill>
                  <a:srgbClr val="11576A"/>
                </a:solidFill>
                <a:latin typeface="微软雅黑" panose="020B0503020204020204" pitchFamily="34" charset="-122"/>
                <a:ea typeface="微软雅黑" panose="020B0503020204020204" pitchFamily="34" charset="-122"/>
                <a:cs typeface="+mn-cs"/>
              </a:rPr>
              <a:t/>
            </a:r>
            <a:br>
              <a:rPr lang="en-US" altLang="zh-CN" sz="3200" b="1" dirty="0" smtClean="0">
                <a:solidFill>
                  <a:srgbClr val="11576A"/>
                </a:solidFill>
                <a:latin typeface="微软雅黑" panose="020B0503020204020204" pitchFamily="34" charset="-122"/>
                <a:ea typeface="微软雅黑" panose="020B0503020204020204" pitchFamily="34" charset="-122"/>
                <a:cs typeface="+mn-cs"/>
              </a:rPr>
            </a:br>
            <a:r>
              <a:rPr lang="en-US" altLang="zh-CN" sz="3200" b="1" dirty="0" smtClean="0">
                <a:solidFill>
                  <a:srgbClr val="11576A"/>
                </a:solidFill>
                <a:latin typeface="微软雅黑" panose="020B0503020204020204" pitchFamily="34" charset="-122"/>
                <a:ea typeface="微软雅黑" panose="020B0503020204020204" pitchFamily="34" charset="-122"/>
                <a:cs typeface="+mn-cs"/>
              </a:rPr>
              <a:t>3. </a:t>
            </a:r>
            <a:r>
              <a:rPr lang="zh-CN" altLang="en-US" sz="3200" b="1" dirty="0" smtClean="0">
                <a:solidFill>
                  <a:srgbClr val="11576A"/>
                </a:solidFill>
                <a:latin typeface="微软雅黑" panose="020B0503020204020204" pitchFamily="34" charset="-122"/>
                <a:ea typeface="微软雅黑" panose="020B0503020204020204" pitchFamily="34" charset="-122"/>
                <a:cs typeface="+mn-cs"/>
              </a:rPr>
              <a:t>了解编程</a:t>
            </a:r>
            <a:r>
              <a:rPr lang="en-US" altLang="zh-CN" sz="3200" b="1" dirty="0" smtClean="0">
                <a:solidFill>
                  <a:srgbClr val="11576A"/>
                </a:solidFill>
                <a:latin typeface="微软雅黑" panose="020B0503020204020204" pitchFamily="34" charset="-122"/>
                <a:ea typeface="微软雅黑" panose="020B0503020204020204" pitchFamily="34" charset="-122"/>
                <a:cs typeface="+mn-cs"/>
              </a:rPr>
              <a:t/>
            </a:r>
            <a:br>
              <a:rPr lang="en-US" altLang="zh-CN" sz="3200" b="1" dirty="0" smtClean="0">
                <a:solidFill>
                  <a:srgbClr val="11576A"/>
                </a:solidFill>
                <a:latin typeface="微软雅黑" panose="020B0503020204020204" pitchFamily="34" charset="-122"/>
                <a:ea typeface="微软雅黑" panose="020B0503020204020204" pitchFamily="34" charset="-122"/>
                <a:cs typeface="+mn-cs"/>
              </a:rPr>
            </a:br>
            <a:r>
              <a:rPr lang="en-US" altLang="zh-CN" sz="3200" b="1" dirty="0" smtClean="0">
                <a:solidFill>
                  <a:srgbClr val="11576A"/>
                </a:solidFill>
                <a:latin typeface="微软雅黑" panose="020B0503020204020204" pitchFamily="34" charset="-122"/>
                <a:ea typeface="微软雅黑" panose="020B0503020204020204" pitchFamily="34" charset="-122"/>
                <a:cs typeface="+mn-cs"/>
              </a:rPr>
              <a:t>4. </a:t>
            </a:r>
            <a:r>
              <a:rPr lang="zh-CN" altLang="en-US" sz="3200" b="1" dirty="0" smtClean="0">
                <a:solidFill>
                  <a:srgbClr val="11576A"/>
                </a:solidFill>
                <a:latin typeface="微软雅黑" panose="020B0503020204020204" pitchFamily="34" charset="-122"/>
                <a:ea typeface="微软雅黑" panose="020B0503020204020204" pitchFamily="34" charset="-122"/>
                <a:cs typeface="+mn-cs"/>
              </a:rPr>
              <a:t>了解</a:t>
            </a:r>
            <a:r>
              <a:rPr lang="en-US" altLang="zh-CN" sz="3200" b="1" dirty="0" smtClean="0">
                <a:solidFill>
                  <a:srgbClr val="11576A"/>
                </a:solidFill>
                <a:latin typeface="微软雅黑" panose="020B0503020204020204" pitchFamily="34" charset="-122"/>
                <a:ea typeface="微软雅黑" panose="020B0503020204020204" pitchFamily="34" charset="-122"/>
                <a:cs typeface="+mn-cs"/>
              </a:rPr>
              <a:t>labs</a:t>
            </a:r>
            <a:endParaRPr lang="zh-CN" altLang="en-US" sz="3200" b="1" dirty="0">
              <a:solidFill>
                <a:srgbClr val="11576A"/>
              </a:solidFill>
              <a:latin typeface="微软雅黑" panose="020B0503020204020204" pitchFamily="34" charset="-122"/>
              <a:ea typeface="微软雅黑" panose="020B0503020204020204" pitchFamily="34" charset="-122"/>
              <a:cs typeface="+mn-cs"/>
            </a:endParaRPr>
          </a:p>
        </p:txBody>
      </p:sp>
      <p:sp>
        <p:nvSpPr>
          <p:cNvPr id="2" name="矩形 1"/>
          <p:cNvSpPr/>
          <p:nvPr/>
        </p:nvSpPr>
        <p:spPr>
          <a:xfrm>
            <a:off x="2411760" y="3435846"/>
            <a:ext cx="4023858" cy="1477328"/>
          </a:xfrm>
          <a:prstGeom prst="rect">
            <a:avLst/>
          </a:prstGeom>
        </p:spPr>
        <p:txBody>
          <a:bodyPr wrap="none">
            <a:spAutoFit/>
          </a:bodyPr>
          <a:lstStyle/>
          <a:p>
            <a:r>
              <a:rPr lang="zh-CN" altLang="en-US" b="1" dirty="0" smtClean="0">
                <a:solidFill>
                  <a:srgbClr val="11576A"/>
                </a:solidFill>
                <a:latin typeface="张海山锐谐体2.0-授权联系：Samtype@QQ.com" pitchFamily="2" charset="-122"/>
                <a:ea typeface="张海山锐谐体2.0-授权联系：Samtype@QQ.com" pitchFamily="2" charset="-122"/>
              </a:rPr>
              <a:t>建立在</a:t>
            </a:r>
            <a:endParaRPr lang="en-US" altLang="zh-CN" b="1" dirty="0" smtClean="0">
              <a:solidFill>
                <a:srgbClr val="11576A"/>
              </a:solidFill>
              <a:latin typeface="张海山锐谐体2.0-授权联系：Samtype@QQ.com" pitchFamily="2" charset="-122"/>
              <a:ea typeface="张海山锐谐体2.0-授权联系：Samtype@QQ.com" pitchFamily="2" charset="-122"/>
            </a:endParaRPr>
          </a:p>
          <a:p>
            <a:r>
              <a:rPr lang="en-US" altLang="zh-CN" b="1" dirty="0">
                <a:solidFill>
                  <a:srgbClr val="11576A"/>
                </a:solidFill>
                <a:latin typeface="张海山锐谐体2.0-授权联系：Samtype@QQ.com" pitchFamily="2" charset="-122"/>
                <a:ea typeface="张海山锐谐体2.0-授权联系：Samtype@QQ.com" pitchFamily="2" charset="-122"/>
              </a:rPr>
              <a:t> </a:t>
            </a:r>
            <a:r>
              <a:rPr lang="en-US" altLang="zh-CN" b="1" dirty="0" smtClean="0">
                <a:solidFill>
                  <a:srgbClr val="11576A"/>
                </a:solidFill>
                <a:latin typeface="张海山锐谐体2.0-授权联系：Samtype@QQ.com" pitchFamily="2" charset="-122"/>
                <a:ea typeface="张海山锐谐体2.0-授权联系：Samtype@QQ.com" pitchFamily="2" charset="-122"/>
              </a:rPr>
              <a:t>  </a:t>
            </a:r>
            <a:r>
              <a:rPr lang="zh-CN" altLang="en-US" b="1" dirty="0" smtClean="0">
                <a:solidFill>
                  <a:srgbClr val="11576A"/>
                </a:solidFill>
                <a:latin typeface="张海山锐谐体2.0-授权联系：Samtype@QQ.com" pitchFamily="2" charset="-122"/>
                <a:ea typeface="张海山锐谐体2.0-授权联系：Samtype@QQ.com" pitchFamily="2" charset="-122"/>
              </a:rPr>
              <a:t>计算机科学导论</a:t>
            </a:r>
            <a:r>
              <a:rPr lang="en-US" altLang="zh-CN" b="1" dirty="0" smtClean="0">
                <a:solidFill>
                  <a:srgbClr val="11576A"/>
                </a:solidFill>
                <a:latin typeface="张海山锐谐体2.0-授权联系：Samtype@QQ.com" pitchFamily="2" charset="-122"/>
                <a:ea typeface="张海山锐谐体2.0-授权联系：Samtype@QQ.com" pitchFamily="2" charset="-122"/>
              </a:rPr>
              <a:t>/</a:t>
            </a:r>
            <a:r>
              <a:rPr lang="zh-CN" altLang="en-US" b="1" dirty="0" smtClean="0">
                <a:solidFill>
                  <a:srgbClr val="11576A"/>
                </a:solidFill>
                <a:latin typeface="张海山锐谐体2.0-授权联系：Samtype@QQ.com" pitchFamily="2" charset="-122"/>
                <a:ea typeface="张海山锐谐体2.0-授权联系：Samtype@QQ.com" pitchFamily="2" charset="-122"/>
              </a:rPr>
              <a:t>计算</a:t>
            </a:r>
            <a:r>
              <a:rPr lang="zh-CN" altLang="en-US" b="1" dirty="0">
                <a:solidFill>
                  <a:srgbClr val="11576A"/>
                </a:solidFill>
                <a:latin typeface="张海山锐谐体2.0-授权联系：Samtype@QQ.com" pitchFamily="2" charset="-122"/>
                <a:ea typeface="张海山锐谐体2.0-授权联系：Samtype@QQ.com" pitchFamily="2" charset="-122"/>
              </a:rPr>
              <a:t>机组成原理</a:t>
            </a:r>
            <a:r>
              <a:rPr lang="en-US" altLang="zh-CN" b="1" dirty="0" smtClean="0">
                <a:solidFill>
                  <a:srgbClr val="11576A"/>
                </a:solidFill>
                <a:latin typeface="张海山锐谐体2.0-授权联系：Samtype@QQ.com" pitchFamily="2" charset="-122"/>
                <a:ea typeface="张海山锐谐体2.0-授权联系：Samtype@QQ.com" pitchFamily="2" charset="-122"/>
              </a:rPr>
              <a:t>/</a:t>
            </a:r>
          </a:p>
          <a:p>
            <a:r>
              <a:rPr lang="en-US" altLang="zh-CN" b="1" dirty="0">
                <a:solidFill>
                  <a:srgbClr val="11576A"/>
                </a:solidFill>
                <a:latin typeface="张海山锐谐体2.0-授权联系：Samtype@QQ.com" pitchFamily="2" charset="-122"/>
                <a:ea typeface="张海山锐谐体2.0-授权联系：Samtype@QQ.com" pitchFamily="2" charset="-122"/>
              </a:rPr>
              <a:t> </a:t>
            </a:r>
            <a:r>
              <a:rPr lang="en-US" altLang="zh-CN" b="1" dirty="0" smtClean="0">
                <a:solidFill>
                  <a:srgbClr val="11576A"/>
                </a:solidFill>
                <a:latin typeface="张海山锐谐体2.0-授权联系：Samtype@QQ.com" pitchFamily="2" charset="-122"/>
                <a:ea typeface="张海山锐谐体2.0-授权联系：Samtype@QQ.com" pitchFamily="2" charset="-122"/>
              </a:rPr>
              <a:t>  </a:t>
            </a:r>
            <a:r>
              <a:rPr lang="zh-CN" altLang="en-US" b="1" dirty="0" smtClean="0">
                <a:solidFill>
                  <a:srgbClr val="11576A"/>
                </a:solidFill>
                <a:latin typeface="张海山锐谐体2.0-授权联系：Samtype@QQ.com" pitchFamily="2" charset="-122"/>
                <a:ea typeface="张海山锐谐体2.0-授权联系：Samtype@QQ.com" pitchFamily="2" charset="-122"/>
              </a:rPr>
              <a:t>编译原理</a:t>
            </a:r>
            <a:r>
              <a:rPr lang="en-US" altLang="zh-CN" b="1" dirty="0" smtClean="0">
                <a:solidFill>
                  <a:srgbClr val="11576A"/>
                </a:solidFill>
                <a:latin typeface="张海山锐谐体2.0-授权联系：Samtype@QQ.com" pitchFamily="2" charset="-122"/>
                <a:ea typeface="张海山锐谐体2.0-授权联系：Samtype@QQ.com" pitchFamily="2" charset="-122"/>
              </a:rPr>
              <a:t>/</a:t>
            </a:r>
            <a:r>
              <a:rPr lang="zh-CN" altLang="en-US" b="1" dirty="0" smtClean="0">
                <a:solidFill>
                  <a:srgbClr val="11576A"/>
                </a:solidFill>
                <a:latin typeface="张海山锐谐体2.0-授权联系：Samtype@QQ.com" pitchFamily="2" charset="-122"/>
                <a:ea typeface="张海山锐谐体2.0-授权联系：Samtype@QQ.com" pitchFamily="2" charset="-122"/>
              </a:rPr>
              <a:t>汇编语言程序设计</a:t>
            </a:r>
            <a:endParaRPr lang="en-US" altLang="zh-CN" b="1" dirty="0" smtClean="0">
              <a:solidFill>
                <a:srgbClr val="11576A"/>
              </a:solidFill>
              <a:latin typeface="张海山锐谐体2.0-授权联系：Samtype@QQ.com" pitchFamily="2" charset="-122"/>
              <a:ea typeface="张海山锐谐体2.0-授权联系：Samtype@QQ.com" pitchFamily="2" charset="-122"/>
            </a:endParaRPr>
          </a:p>
          <a:p>
            <a:r>
              <a:rPr lang="en-US" altLang="zh-CN" b="1" dirty="0">
                <a:solidFill>
                  <a:srgbClr val="11576A"/>
                </a:solidFill>
                <a:latin typeface="张海山锐谐体2.0-授权联系：Samtype@QQ.com" pitchFamily="2" charset="-122"/>
                <a:ea typeface="张海山锐谐体2.0-授权联系：Samtype@QQ.com" pitchFamily="2" charset="-122"/>
              </a:rPr>
              <a:t> </a:t>
            </a:r>
            <a:r>
              <a:rPr lang="en-US" altLang="zh-CN" b="1" dirty="0" smtClean="0">
                <a:solidFill>
                  <a:srgbClr val="11576A"/>
                </a:solidFill>
                <a:latin typeface="张海山锐谐体2.0-授权联系：Samtype@QQ.com" pitchFamily="2" charset="-122"/>
                <a:ea typeface="张海山锐谐体2.0-授权联系：Samtype@QQ.com" pitchFamily="2" charset="-122"/>
              </a:rPr>
              <a:t>  ……</a:t>
            </a:r>
            <a:endParaRPr lang="en-US" altLang="zh-CN" b="1" dirty="0">
              <a:solidFill>
                <a:srgbClr val="11576A"/>
              </a:solidFill>
              <a:latin typeface="张海山锐谐体2.0-授权联系：Samtype@QQ.com" pitchFamily="2" charset="-122"/>
              <a:ea typeface="张海山锐谐体2.0-授权联系：Samtype@QQ.com" pitchFamily="2" charset="-122"/>
            </a:endParaRPr>
          </a:p>
          <a:p>
            <a:r>
              <a:rPr lang="zh-CN" altLang="en-US" b="1" dirty="0" smtClean="0">
                <a:solidFill>
                  <a:srgbClr val="11576A"/>
                </a:solidFill>
                <a:latin typeface="张海山锐谐体2.0-授权联系：Samtype@QQ.com" pitchFamily="2" charset="-122"/>
                <a:ea typeface="张海山锐谐体2.0-授权联系：Samtype@QQ.com" pitchFamily="2" charset="-122"/>
              </a:rPr>
              <a:t>课程基础上</a:t>
            </a:r>
            <a:endParaRPr lang="en-US" altLang="zh-CN" b="1" dirty="0" smtClean="0">
              <a:solidFill>
                <a:srgbClr val="11576A"/>
              </a:solidFill>
              <a:latin typeface="张海山锐谐体2.0-授权联系：Samtype@QQ.com" pitchFamily="2" charset="-122"/>
              <a:ea typeface="张海山锐谐体2.0-授权联系：Samtype@QQ.com" pitchFamily="2" charset="-122"/>
            </a:endParaRPr>
          </a:p>
        </p:txBody>
      </p:sp>
      <p:pic>
        <p:nvPicPr>
          <p:cNvPr id="41986" name="Picture 2" descr="史元春 的图像结果"/>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216173" y="2222985"/>
            <a:ext cx="1048593" cy="1299142"/>
          </a:xfrm>
          <a:prstGeom prst="rect">
            <a:avLst/>
          </a:prstGeom>
          <a:noFill/>
          <a:extLst>
            <a:ext uri="{909E8E84-426E-40DD-AFC4-6F175D3DCCD1}">
              <a14:hiddenFill xmlns="" xmlns:a14="http://schemas.microsoft.com/office/drawing/2010/main">
                <a:solidFill>
                  <a:srgbClr val="FFFFFF"/>
                </a:solidFill>
              </a14:hiddenFill>
            </a:ext>
          </a:extLst>
        </p:spPr>
      </p:pic>
      <p:pic>
        <p:nvPicPr>
          <p:cNvPr id="41988" name="Picture 4" descr="刘卫东 的图像结果"/>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595026" y="2203470"/>
            <a:ext cx="920204" cy="1338172"/>
          </a:xfrm>
          <a:prstGeom prst="rect">
            <a:avLst/>
          </a:prstGeom>
          <a:noFill/>
          <a:extLst>
            <a:ext uri="{909E8E84-426E-40DD-AFC4-6F175D3DCCD1}">
              <a14:hiddenFill xmlns="" xmlns:a14="http://schemas.microsoft.com/office/drawing/2010/main">
                <a:solidFill>
                  <a:srgbClr val="FFFFFF"/>
                </a:solidFill>
              </a14:hiddenFill>
            </a:ext>
          </a:extLst>
        </p:spPr>
      </p:pic>
      <p:pic>
        <p:nvPicPr>
          <p:cNvPr id="41990" name="Picture 6" descr="https://gss1.bdstatic.com/9vo3dSag_xI4khGkpoWK1HF6hhy/baike/w%3D268%3Bg%3D0/sign=910454b40bf79052ef1f403834c8b0f7/f9dcd100baa1cd11c32b5587bb12c8fcc2ce2df3.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315069" y="3522127"/>
            <a:ext cx="1028117" cy="1296656"/>
          </a:xfrm>
          <a:prstGeom prst="rect">
            <a:avLst/>
          </a:prstGeom>
          <a:noFill/>
          <a:extLst>
            <a:ext uri="{909E8E84-426E-40DD-AFC4-6F175D3DCCD1}">
              <a14:hiddenFill xmlns="" xmlns:a14="http://schemas.microsoft.com/office/drawing/2010/main">
                <a:solidFill>
                  <a:srgbClr val="FFFFFF"/>
                </a:solidFill>
              </a14:hiddenFill>
            </a:ext>
          </a:extLst>
        </p:spPr>
      </p:pic>
      <p:pic>
        <p:nvPicPr>
          <p:cNvPr id="41992" name="Picture 8" descr="张悠慧 清华大学 的图像结果"/>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7508316" y="3623643"/>
            <a:ext cx="1093624" cy="1093624"/>
          </a:xfrm>
          <a:prstGeom prst="rect">
            <a:avLst/>
          </a:prstGeom>
          <a:noFill/>
          <a:extLst>
            <a:ext uri="{909E8E84-426E-40DD-AFC4-6F175D3DCCD1}">
              <a14:hiddenFill xmlns="" xmlns:a14="http://schemas.microsoft.com/office/drawing/2010/main">
                <a:solidFill>
                  <a:srgbClr val="FFFFFF"/>
                </a:solidFill>
              </a14:hiddenFill>
            </a:ext>
          </a:extLst>
        </p:spPr>
      </p:pic>
      <p:pic>
        <p:nvPicPr>
          <p:cNvPr id="41994" name="Picture 10" descr="https://pdos.csail.mit.edu/~kaashoek/action-small.jpg"/>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7464801" y="799662"/>
            <a:ext cx="1050429" cy="1348313"/>
          </a:xfrm>
          <a:prstGeom prst="rect">
            <a:avLst/>
          </a:prstGeom>
          <a:noFill/>
          <a:extLst>
            <a:ext uri="{909E8E84-426E-40DD-AFC4-6F175D3DCCD1}">
              <a14:hiddenFill xmlns="" xmlns:a14="http://schemas.microsoft.com/office/drawing/2010/main">
                <a:solidFill>
                  <a:srgbClr val="FFFFFF"/>
                </a:solidFill>
              </a14:hiddenFill>
            </a:ext>
          </a:extLst>
        </p:spPr>
      </p:pic>
      <p:pic>
        <p:nvPicPr>
          <p:cNvPr id="41996" name="Picture 12" descr="Image result for 向勇 清华大学"/>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6216173" y="837567"/>
            <a:ext cx="1152795" cy="115279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105171799"/>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0"/>
            <a:ext cx="8229600" cy="857250"/>
          </a:xfrm>
        </p:spPr>
        <p:txBody>
          <a:bodyPr/>
          <a:lstStyle/>
          <a:p>
            <a:r>
              <a:rPr lang="zh-CN" altLang="en-US" sz="3600" b="1" dirty="0">
                <a:solidFill>
                  <a:srgbClr val="11576A"/>
                </a:solidFill>
                <a:latin typeface="微软雅黑" panose="020B0503020204020204" pitchFamily="34" charset="-122"/>
                <a:ea typeface="微软雅黑" panose="020B0503020204020204" pitchFamily="34" charset="-122"/>
              </a:rPr>
              <a:t>了解</a:t>
            </a:r>
            <a:r>
              <a:rPr lang="zh-CN" altLang="en-US" sz="3600" b="1" dirty="0" smtClean="0">
                <a:solidFill>
                  <a:srgbClr val="11576A"/>
                </a:solidFill>
                <a:latin typeface="微软雅黑" panose="020B0503020204020204" pitchFamily="34" charset="-122"/>
                <a:ea typeface="微软雅黑" panose="020B0503020204020204" pitchFamily="34" charset="-122"/>
              </a:rPr>
              <a:t>硬件</a:t>
            </a:r>
            <a:endParaRPr lang="zh-CN" altLang="en-US" sz="3600" dirty="0"/>
          </a:p>
        </p:txBody>
      </p:sp>
      <p:pic>
        <p:nvPicPr>
          <p:cNvPr id="3" name="图片 2"/>
          <p:cNvPicPr>
            <a:picLocks noChangeAspect="1"/>
          </p:cNvPicPr>
          <p:nvPr/>
        </p:nvPicPr>
        <p:blipFill>
          <a:blip r:embed="rId2"/>
          <a:stretch>
            <a:fillRect/>
          </a:stretch>
        </p:blipFill>
        <p:spPr>
          <a:xfrm>
            <a:off x="2051720" y="857250"/>
            <a:ext cx="5657254" cy="4114367"/>
          </a:xfrm>
          <a:prstGeom prst="rect">
            <a:avLst/>
          </a:prstGeom>
        </p:spPr>
      </p:pic>
    </p:spTree>
    <p:extLst>
      <p:ext uri="{BB962C8B-B14F-4D97-AF65-F5344CB8AC3E}">
        <p14:creationId xmlns="" xmlns:p14="http://schemas.microsoft.com/office/powerpoint/2010/main" val="2257289892"/>
      </p:ext>
    </p:extLst>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0"/>
            <a:ext cx="8229600" cy="857250"/>
          </a:xfrm>
        </p:spPr>
        <p:txBody>
          <a:bodyPr/>
          <a:lstStyle/>
          <a:p>
            <a:r>
              <a:rPr lang="zh-CN" altLang="en-US" sz="3600" b="1" dirty="0">
                <a:solidFill>
                  <a:srgbClr val="11576A"/>
                </a:solidFill>
                <a:latin typeface="微软雅黑" panose="020B0503020204020204" pitchFamily="34" charset="-122"/>
                <a:ea typeface="微软雅黑" panose="020B0503020204020204" pitchFamily="34" charset="-122"/>
              </a:rPr>
              <a:t>了解</a:t>
            </a:r>
            <a:r>
              <a:rPr lang="zh-CN" altLang="en-US" sz="3600" b="1" dirty="0" smtClean="0">
                <a:solidFill>
                  <a:srgbClr val="11576A"/>
                </a:solidFill>
                <a:latin typeface="微软雅黑" panose="020B0503020204020204" pitchFamily="34" charset="-122"/>
                <a:ea typeface="微软雅黑" panose="020B0503020204020204" pitchFamily="34" charset="-122"/>
              </a:rPr>
              <a:t>硬件</a:t>
            </a:r>
            <a:endParaRPr lang="zh-CN" altLang="en-US" sz="3600" dirty="0"/>
          </a:p>
        </p:txBody>
      </p:sp>
      <p:pic>
        <p:nvPicPr>
          <p:cNvPr id="3" name="图片 2"/>
          <p:cNvPicPr>
            <a:picLocks noChangeAspect="1"/>
          </p:cNvPicPr>
          <p:nvPr/>
        </p:nvPicPr>
        <p:blipFill>
          <a:blip r:embed="rId2"/>
          <a:stretch>
            <a:fillRect/>
          </a:stretch>
        </p:blipFill>
        <p:spPr>
          <a:xfrm>
            <a:off x="2195736" y="771550"/>
            <a:ext cx="5349535" cy="4272589"/>
          </a:xfrm>
          <a:prstGeom prst="rect">
            <a:avLst/>
          </a:prstGeom>
        </p:spPr>
      </p:pic>
    </p:spTree>
    <p:extLst>
      <p:ext uri="{BB962C8B-B14F-4D97-AF65-F5344CB8AC3E}">
        <p14:creationId xmlns="" xmlns:p14="http://schemas.microsoft.com/office/powerpoint/2010/main" val="1038359737"/>
      </p:ext>
    </p:extLst>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0"/>
            <a:ext cx="8229600" cy="857250"/>
          </a:xfrm>
        </p:spPr>
        <p:txBody>
          <a:bodyPr/>
          <a:lstStyle/>
          <a:p>
            <a:r>
              <a:rPr lang="zh-CN" altLang="en-US" sz="3600" b="1" dirty="0">
                <a:solidFill>
                  <a:srgbClr val="11576A"/>
                </a:solidFill>
                <a:latin typeface="微软雅黑" panose="020B0503020204020204" pitchFamily="34" charset="-122"/>
                <a:ea typeface="微软雅黑" panose="020B0503020204020204" pitchFamily="34" charset="-122"/>
              </a:rPr>
              <a:t>了解</a:t>
            </a:r>
            <a:r>
              <a:rPr lang="zh-CN" altLang="en-US" sz="3600" b="1" dirty="0" smtClean="0">
                <a:solidFill>
                  <a:srgbClr val="11576A"/>
                </a:solidFill>
                <a:latin typeface="微软雅黑" panose="020B0503020204020204" pitchFamily="34" charset="-122"/>
                <a:ea typeface="微软雅黑" panose="020B0503020204020204" pitchFamily="34" charset="-122"/>
              </a:rPr>
              <a:t>硬件</a:t>
            </a:r>
            <a:endParaRPr lang="zh-CN" altLang="en-US" sz="3600" dirty="0"/>
          </a:p>
        </p:txBody>
      </p:sp>
      <p:pic>
        <p:nvPicPr>
          <p:cNvPr id="3" name="图片 2"/>
          <p:cNvPicPr>
            <a:picLocks noChangeAspect="1"/>
          </p:cNvPicPr>
          <p:nvPr/>
        </p:nvPicPr>
        <p:blipFill>
          <a:blip r:embed="rId2"/>
          <a:stretch>
            <a:fillRect/>
          </a:stretch>
        </p:blipFill>
        <p:spPr>
          <a:xfrm>
            <a:off x="1907704" y="824096"/>
            <a:ext cx="5729833" cy="3862332"/>
          </a:xfrm>
          <a:prstGeom prst="rect">
            <a:avLst/>
          </a:prstGeom>
        </p:spPr>
      </p:pic>
    </p:spTree>
    <p:extLst>
      <p:ext uri="{BB962C8B-B14F-4D97-AF65-F5344CB8AC3E}">
        <p14:creationId xmlns="" xmlns:p14="http://schemas.microsoft.com/office/powerpoint/2010/main" val="128093525"/>
      </p:ext>
    </p:extLst>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0"/>
            <a:ext cx="8229600" cy="857250"/>
          </a:xfrm>
        </p:spPr>
        <p:txBody>
          <a:bodyPr/>
          <a:lstStyle/>
          <a:p>
            <a:r>
              <a:rPr lang="zh-CN" altLang="en-US" sz="3600" b="1" dirty="0">
                <a:solidFill>
                  <a:srgbClr val="11576A"/>
                </a:solidFill>
                <a:latin typeface="微软雅黑" panose="020B0503020204020204" pitchFamily="34" charset="-122"/>
                <a:ea typeface="微软雅黑" panose="020B0503020204020204" pitchFamily="34" charset="-122"/>
              </a:rPr>
              <a:t>了解</a:t>
            </a:r>
            <a:r>
              <a:rPr lang="zh-CN" altLang="en-US" sz="3600" b="1" dirty="0" smtClean="0">
                <a:solidFill>
                  <a:srgbClr val="11576A"/>
                </a:solidFill>
                <a:latin typeface="微软雅黑" panose="020B0503020204020204" pitchFamily="34" charset="-122"/>
                <a:ea typeface="微软雅黑" panose="020B0503020204020204" pitchFamily="34" charset="-122"/>
              </a:rPr>
              <a:t>硬件</a:t>
            </a:r>
            <a:endParaRPr lang="zh-CN" altLang="en-US" sz="3600" dirty="0"/>
          </a:p>
        </p:txBody>
      </p:sp>
      <p:pic>
        <p:nvPicPr>
          <p:cNvPr id="4" name="图片 3"/>
          <p:cNvPicPr>
            <a:picLocks noChangeAspect="1"/>
          </p:cNvPicPr>
          <p:nvPr/>
        </p:nvPicPr>
        <p:blipFill>
          <a:blip r:embed="rId2"/>
          <a:stretch>
            <a:fillRect/>
          </a:stretch>
        </p:blipFill>
        <p:spPr>
          <a:xfrm>
            <a:off x="1907704" y="1131590"/>
            <a:ext cx="5476317" cy="3554018"/>
          </a:xfrm>
          <a:prstGeom prst="rect">
            <a:avLst/>
          </a:prstGeom>
        </p:spPr>
      </p:pic>
    </p:spTree>
    <p:extLst>
      <p:ext uri="{BB962C8B-B14F-4D97-AF65-F5344CB8AC3E}">
        <p14:creationId xmlns="" xmlns:p14="http://schemas.microsoft.com/office/powerpoint/2010/main" val="3604500515"/>
      </p:ext>
    </p:extLst>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0"/>
            <a:ext cx="8229600" cy="857250"/>
          </a:xfrm>
        </p:spPr>
        <p:txBody>
          <a:bodyPr/>
          <a:lstStyle/>
          <a:p>
            <a:r>
              <a:rPr lang="zh-CN" altLang="en-US" sz="3600" b="1" dirty="0">
                <a:solidFill>
                  <a:srgbClr val="11576A"/>
                </a:solidFill>
                <a:latin typeface="微软雅黑" panose="020B0503020204020204" pitchFamily="34" charset="-122"/>
                <a:ea typeface="微软雅黑" panose="020B0503020204020204" pitchFamily="34" charset="-122"/>
              </a:rPr>
              <a:t>了解</a:t>
            </a:r>
            <a:r>
              <a:rPr lang="zh-CN" altLang="en-US" sz="3600" b="1" dirty="0" smtClean="0">
                <a:solidFill>
                  <a:srgbClr val="11576A"/>
                </a:solidFill>
                <a:latin typeface="微软雅黑" panose="020B0503020204020204" pitchFamily="34" charset="-122"/>
                <a:ea typeface="微软雅黑" panose="020B0503020204020204" pitchFamily="34" charset="-122"/>
              </a:rPr>
              <a:t>硬件</a:t>
            </a:r>
            <a:endParaRPr lang="zh-CN" altLang="en-US" sz="3600" dirty="0"/>
          </a:p>
        </p:txBody>
      </p:sp>
      <p:sp>
        <p:nvSpPr>
          <p:cNvPr id="3" name="Rectangle 1"/>
          <p:cNvSpPr>
            <a:spLocks noChangeArrowheads="1"/>
          </p:cNvSpPr>
          <p:nvPr/>
        </p:nvSpPr>
        <p:spPr bwMode="auto">
          <a:xfrm>
            <a:off x="611560" y="987574"/>
            <a:ext cx="7507183" cy="28315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CN" altLang="zh-CN" sz="2400" b="0" i="0" u="none" strike="noStrike" cap="none" normalizeH="0" baseline="0" dirty="0" smtClean="0">
                <a:ln>
                  <a:noFill/>
                </a:ln>
                <a:solidFill>
                  <a:srgbClr val="333333"/>
                </a:solidFill>
                <a:effectLst/>
                <a:latin typeface="Arial" panose="020B0604020202020204" pitchFamily="34" charset="0"/>
                <a:ea typeface="Open Sans"/>
              </a:rPr>
              <a:t>特权指令</a:t>
            </a:r>
            <a:endParaRPr kumimoji="0" lang="en-US" altLang="zh-CN" sz="1200" b="0" i="0" u="none" strike="noStrike" cap="none" normalizeH="0" baseline="0" dirty="0" smtClean="0">
              <a:ln>
                <a:noFill/>
              </a:ln>
              <a:solidFill>
                <a:srgbClr val="333333"/>
              </a:solidFill>
              <a:effectLst/>
              <a:latin typeface="Arial" panose="020B0604020202020204" pitchFamily="34" charset="0"/>
              <a:ea typeface="Open Sans"/>
            </a:endParaRPr>
          </a:p>
          <a:p>
            <a:pPr marL="444500" lvl="1" indent="-261938">
              <a:buFont typeface="Wingdings" panose="05000000000000000000" pitchFamily="2" charset="2"/>
              <a:buChar char="n"/>
            </a:pPr>
            <a:r>
              <a:rPr kumimoji="0" lang="zh-CN" altLang="zh-CN" b="0" i="0" u="none" strike="noStrike" cap="none" normalizeH="0" baseline="0" dirty="0" smtClean="0">
                <a:ln>
                  <a:noFill/>
                </a:ln>
                <a:solidFill>
                  <a:srgbClr val="333333"/>
                </a:solidFill>
                <a:effectLst/>
                <a:latin typeface="Arial" panose="020B0604020202020204" pitchFamily="34" charset="0"/>
                <a:ea typeface="Open Sans"/>
              </a:rPr>
              <a:t>是指保护方式下只有当前特权级CPL=0时，才可执行的指令</a:t>
            </a:r>
            <a:endParaRPr kumimoji="0" lang="en-US" altLang="zh-CN" b="0" i="0" u="none" strike="noStrike" cap="none" normalizeH="0" baseline="0" dirty="0" smtClean="0">
              <a:ln>
                <a:noFill/>
              </a:ln>
              <a:solidFill>
                <a:srgbClr val="333333"/>
              </a:solidFill>
              <a:effectLst/>
              <a:latin typeface="Arial" panose="020B0604020202020204" pitchFamily="34" charset="0"/>
              <a:ea typeface="Open Sans"/>
            </a:endParaRPr>
          </a:p>
          <a:p>
            <a:pPr marL="444500" lvl="1" indent="-261938">
              <a:buFont typeface="Wingdings" panose="05000000000000000000" pitchFamily="2" charset="2"/>
              <a:buChar char="n"/>
            </a:pPr>
            <a:r>
              <a:rPr kumimoji="0" lang="zh-CN" altLang="zh-CN" b="0" i="0" u="none" strike="noStrike" cap="none" normalizeH="0" baseline="0" dirty="0" smtClean="0">
                <a:ln>
                  <a:noFill/>
                </a:ln>
                <a:solidFill>
                  <a:srgbClr val="333333"/>
                </a:solidFill>
                <a:effectLst/>
                <a:latin typeface="Arial" panose="020B0604020202020204" pitchFamily="34" charset="0"/>
                <a:ea typeface="Open Sans"/>
              </a:rPr>
              <a:t>如果CPL不等于0而执行它们，那么会引起通用保护异常。</a:t>
            </a:r>
            <a:endParaRPr kumimoji="0" lang="en-US" altLang="zh-CN" b="0" i="0" u="none" strike="noStrike" cap="none" normalizeH="0" baseline="0" dirty="0" smtClean="0">
              <a:ln>
                <a:noFill/>
              </a:ln>
              <a:solidFill>
                <a:srgbClr val="333333"/>
              </a:solidFill>
              <a:effectLst/>
              <a:latin typeface="Arial" panose="020B0604020202020204" pitchFamily="34" charset="0"/>
              <a:ea typeface="Open Sans"/>
            </a:endParaRPr>
          </a:p>
          <a:p>
            <a:pPr marL="444500" lvl="1" indent="-261938">
              <a:buFont typeface="Wingdings" panose="05000000000000000000" pitchFamily="2" charset="2"/>
              <a:buChar char="n"/>
            </a:pPr>
            <a:r>
              <a:rPr kumimoji="0" lang="zh-CN" altLang="zh-CN" b="0" i="0" u="none" strike="noStrike" cap="none" normalizeH="0" baseline="0" dirty="0" smtClean="0">
                <a:ln>
                  <a:noFill/>
                </a:ln>
                <a:solidFill>
                  <a:srgbClr val="333333"/>
                </a:solidFill>
                <a:effectLst/>
                <a:latin typeface="Arial" panose="020B0604020202020204" pitchFamily="34" charset="0"/>
                <a:ea typeface="Open Sans"/>
              </a:rPr>
              <a:t>从上面介绍的操作系统类指令可归纳出如下表所示的80386特权指令</a:t>
            </a:r>
            <a:endParaRPr kumimoji="0" lang="en-US" altLang="zh-CN" b="0" i="0" u="none" strike="noStrike" cap="none" normalizeH="0" baseline="0" dirty="0" smtClean="0">
              <a:ln>
                <a:noFill/>
              </a:ln>
              <a:solidFill>
                <a:srgbClr val="333333"/>
              </a:solidFill>
              <a:effectLst/>
              <a:latin typeface="Arial" panose="020B0604020202020204" pitchFamily="34" charset="0"/>
              <a:ea typeface="Open Sans"/>
            </a:endParaRPr>
          </a:p>
          <a:p>
            <a:pPr marL="444500" lvl="1" indent="-261938">
              <a:buFont typeface="Wingdings" panose="05000000000000000000" pitchFamily="2" charset="2"/>
              <a:buChar char="n"/>
            </a:pPr>
            <a:endParaRPr kumimoji="0" lang="zh-CN" altLang="zh-CN" sz="400" b="0" i="0" u="none" strike="noStrike" cap="none" normalizeH="0" baseline="0" dirty="0" smtClean="0">
              <a:ln>
                <a:noFill/>
              </a:ln>
              <a:solidFill>
                <a:schemeClr val="tx1"/>
              </a:solidFill>
              <a:effectLst/>
              <a:latin typeface="Arial" panose="020B0604020202020204" pitchFamily="34" charset="0"/>
            </a:endParaRPr>
          </a:p>
          <a:p>
            <a:pPr lvl="1" indent="-274638"/>
            <a:r>
              <a:rPr lang="zh-CN" altLang="zh-CN" sz="2400" dirty="0">
                <a:solidFill>
                  <a:srgbClr val="333333"/>
                </a:solidFill>
                <a:ea typeface="Open Sans"/>
              </a:rPr>
              <a:t>Exceptions: </a:t>
            </a:r>
            <a:r>
              <a:rPr kumimoji="0" lang="zh-CN" altLang="zh-CN" sz="2000" b="0" i="0" u="none" strike="noStrike" cap="none" normalizeH="0" baseline="0" dirty="0" smtClean="0">
                <a:ln>
                  <a:noFill/>
                </a:ln>
                <a:solidFill>
                  <a:srgbClr val="333333"/>
                </a:solidFill>
                <a:effectLst/>
                <a:latin typeface="Arial" panose="020B0604020202020204" pitchFamily="34" charset="0"/>
                <a:ea typeface="Open Sans"/>
              </a:rPr>
              <a:t>LIDT, LTR, IRET, STI, CLI</a:t>
            </a:r>
            <a:endParaRPr kumimoji="0" lang="en-US" altLang="zh-CN" sz="2000" b="0" i="0" u="none" strike="noStrike" cap="none" normalizeH="0" baseline="0" dirty="0" smtClean="0">
              <a:ln>
                <a:noFill/>
              </a:ln>
              <a:solidFill>
                <a:srgbClr val="333333"/>
              </a:solidFill>
              <a:effectLst/>
              <a:latin typeface="Arial" panose="020B0604020202020204" pitchFamily="34" charset="0"/>
              <a:ea typeface="Open Sans"/>
            </a:endParaRPr>
          </a:p>
          <a:p>
            <a:pPr lvl="1" indent="-274638"/>
            <a:r>
              <a:rPr lang="zh-CN" altLang="zh-CN" sz="2400" dirty="0">
                <a:solidFill>
                  <a:srgbClr val="333333"/>
                </a:solidFill>
                <a:ea typeface="Open Sans"/>
              </a:rPr>
              <a:t>Virtual Memory: </a:t>
            </a:r>
            <a:r>
              <a:rPr kumimoji="0" lang="zh-CN" altLang="zh-CN" sz="2000" b="0" i="0" u="none" strike="noStrike" cap="none" normalizeH="0" baseline="0" dirty="0" smtClean="0">
                <a:ln>
                  <a:noFill/>
                </a:ln>
                <a:solidFill>
                  <a:srgbClr val="333333"/>
                </a:solidFill>
                <a:effectLst/>
                <a:latin typeface="Arial" panose="020B0604020202020204" pitchFamily="34" charset="0"/>
                <a:ea typeface="Open Sans"/>
              </a:rPr>
              <a:t>MOV CRn, INVLPG, INVPCID</a:t>
            </a:r>
            <a:endParaRPr kumimoji="0" lang="en-US" altLang="zh-CN" sz="2000" b="0" i="0" u="none" strike="noStrike" cap="none" normalizeH="0" baseline="0" dirty="0" smtClean="0">
              <a:ln>
                <a:noFill/>
              </a:ln>
              <a:solidFill>
                <a:srgbClr val="333333"/>
              </a:solidFill>
              <a:effectLst/>
              <a:latin typeface="Arial" panose="020B0604020202020204" pitchFamily="34" charset="0"/>
              <a:ea typeface="Open Sans"/>
            </a:endParaRPr>
          </a:p>
          <a:p>
            <a:pPr lvl="1" indent="-274638"/>
            <a:r>
              <a:rPr kumimoji="0" lang="zh-CN" altLang="zh-CN" sz="2400" b="0" i="0" u="none" strike="noStrike" cap="none" normalizeH="0" baseline="0" dirty="0" smtClean="0">
                <a:ln>
                  <a:noFill/>
                </a:ln>
                <a:solidFill>
                  <a:srgbClr val="333333"/>
                </a:solidFill>
                <a:effectLst/>
                <a:latin typeface="Arial" panose="020B0604020202020204" pitchFamily="34" charset="0"/>
                <a:ea typeface="Open Sans"/>
              </a:rPr>
              <a:t>Privilege Modes: </a:t>
            </a:r>
            <a:r>
              <a:rPr kumimoji="0" lang="zh-CN" altLang="zh-CN" sz="1600" b="0" i="0" u="none" strike="noStrike" cap="none" normalizeH="0" baseline="0" dirty="0" smtClean="0">
                <a:ln>
                  <a:noFill/>
                </a:ln>
                <a:solidFill>
                  <a:srgbClr val="333333"/>
                </a:solidFill>
                <a:effectLst/>
                <a:latin typeface="Arial" panose="020B0604020202020204" pitchFamily="34" charset="0"/>
                <a:ea typeface="Open Sans"/>
              </a:rPr>
              <a:t>SYSRET, SYSEXIT, IRET</a:t>
            </a:r>
            <a:endParaRPr kumimoji="0" lang="en-US" altLang="zh-CN" sz="1600" b="0" i="0" u="none" strike="noStrike" cap="none" normalizeH="0" baseline="0" dirty="0" smtClean="0">
              <a:ln>
                <a:noFill/>
              </a:ln>
              <a:solidFill>
                <a:srgbClr val="333333"/>
              </a:solidFill>
              <a:effectLst/>
              <a:latin typeface="Arial" panose="020B0604020202020204" pitchFamily="34" charset="0"/>
              <a:ea typeface="Open Sans"/>
            </a:endParaRPr>
          </a:p>
          <a:p>
            <a:pPr lvl="1" indent="-274638"/>
            <a:r>
              <a:rPr lang="zh-CN" altLang="zh-CN" sz="2400" dirty="0">
                <a:solidFill>
                  <a:srgbClr val="333333"/>
                </a:solidFill>
                <a:ea typeface="Open Sans"/>
              </a:rPr>
              <a:t>Segmentation</a:t>
            </a:r>
            <a:r>
              <a:rPr lang="en-US" altLang="zh-CN" sz="2400" dirty="0">
                <a:solidFill>
                  <a:srgbClr val="333333"/>
                </a:solidFill>
                <a:ea typeface="Open Sans"/>
              </a:rPr>
              <a:t>/Paging</a:t>
            </a:r>
            <a:r>
              <a:rPr lang="zh-CN" altLang="zh-CN" sz="2400" dirty="0">
                <a:solidFill>
                  <a:srgbClr val="333333"/>
                </a:solidFill>
                <a:ea typeface="Open Sans"/>
              </a:rPr>
              <a:t>: </a:t>
            </a:r>
            <a:r>
              <a:rPr kumimoji="0" lang="zh-CN" altLang="zh-CN" sz="1600" b="0" i="0" u="none" strike="noStrike" cap="none" normalizeH="0" baseline="0" dirty="0" smtClean="0">
                <a:ln>
                  <a:noFill/>
                </a:ln>
                <a:solidFill>
                  <a:srgbClr val="333333"/>
                </a:solidFill>
                <a:effectLst/>
                <a:latin typeface="Arial" panose="020B0604020202020204" pitchFamily="34" charset="0"/>
                <a:ea typeface="Open Sans"/>
              </a:rPr>
              <a:t>LGDT, LLDT</a:t>
            </a:r>
            <a:r>
              <a:rPr kumimoji="0" lang="en-US" altLang="zh-CN" sz="1600" b="0" i="0" u="none" strike="noStrike" cap="none" normalizeH="0" baseline="0" dirty="0" smtClean="0">
                <a:ln>
                  <a:noFill/>
                </a:ln>
                <a:solidFill>
                  <a:srgbClr val="333333"/>
                </a:solidFill>
                <a:effectLst/>
                <a:latin typeface="Arial" panose="020B0604020202020204" pitchFamily="34" charset="0"/>
                <a:ea typeface="Open Sans"/>
              </a:rPr>
              <a:t> </a:t>
            </a:r>
            <a:r>
              <a:rPr kumimoji="0" lang="zh-CN" altLang="zh-CN" sz="1600" b="0" i="0" u="none" strike="noStrike" cap="none" normalizeH="0" baseline="0" dirty="0" smtClean="0">
                <a:ln>
                  <a:noFill/>
                </a:ln>
                <a:solidFill>
                  <a:srgbClr val="333333"/>
                </a:solidFill>
                <a:effectLst/>
                <a:latin typeface="Arial" panose="020B0604020202020204" pitchFamily="34" charset="0"/>
                <a:ea typeface="Open Sans"/>
              </a:rPr>
              <a:t>CRx: CR0,CR3....</a:t>
            </a:r>
            <a:endParaRPr kumimoji="0" lang="zh-CN" altLang="zh-CN"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 xmlns:p14="http://schemas.microsoft.com/office/powerpoint/2010/main" val="3229389412"/>
      </p:ext>
    </p:extLst>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0"/>
            <a:ext cx="8229600" cy="857250"/>
          </a:xfrm>
        </p:spPr>
        <p:txBody>
          <a:bodyPr/>
          <a:lstStyle/>
          <a:p>
            <a:r>
              <a:rPr lang="zh-CN" altLang="en-US" sz="3600" b="1" dirty="0">
                <a:solidFill>
                  <a:srgbClr val="11576A"/>
                </a:solidFill>
                <a:latin typeface="微软雅黑" panose="020B0503020204020204" pitchFamily="34" charset="-122"/>
                <a:ea typeface="微软雅黑" panose="020B0503020204020204" pitchFamily="34" charset="-122"/>
              </a:rPr>
              <a:t>了解</a:t>
            </a:r>
            <a:r>
              <a:rPr lang="zh-CN" altLang="en-US" sz="3600" b="1" dirty="0" smtClean="0">
                <a:solidFill>
                  <a:srgbClr val="11576A"/>
                </a:solidFill>
                <a:latin typeface="微软雅黑" panose="020B0503020204020204" pitchFamily="34" charset="-122"/>
                <a:ea typeface="微软雅黑" panose="020B0503020204020204" pitchFamily="34" charset="-122"/>
              </a:rPr>
              <a:t>硬件</a:t>
            </a:r>
            <a:endParaRPr lang="zh-CN" altLang="en-US" sz="3600" dirty="0"/>
          </a:p>
        </p:txBody>
      </p:sp>
      <p:pic>
        <p:nvPicPr>
          <p:cNvPr id="3" name="图片 2"/>
          <p:cNvPicPr>
            <a:picLocks noChangeAspect="1"/>
          </p:cNvPicPr>
          <p:nvPr/>
        </p:nvPicPr>
        <p:blipFill>
          <a:blip r:embed="rId2"/>
          <a:stretch>
            <a:fillRect/>
          </a:stretch>
        </p:blipFill>
        <p:spPr>
          <a:xfrm>
            <a:off x="1763688" y="987574"/>
            <a:ext cx="5679355" cy="3582862"/>
          </a:xfrm>
          <a:prstGeom prst="rect">
            <a:avLst/>
          </a:prstGeom>
        </p:spPr>
      </p:pic>
      <p:sp>
        <p:nvSpPr>
          <p:cNvPr id="4" name="文本框 3"/>
          <p:cNvSpPr txBox="1"/>
          <p:nvPr/>
        </p:nvSpPr>
        <p:spPr>
          <a:xfrm>
            <a:off x="5004048" y="2409673"/>
            <a:ext cx="2160240" cy="369332"/>
          </a:xfrm>
          <a:prstGeom prst="rect">
            <a:avLst/>
          </a:prstGeom>
          <a:solidFill>
            <a:schemeClr val="accent5">
              <a:lumMod val="40000"/>
              <a:lumOff val="60000"/>
            </a:schemeClr>
          </a:solidFill>
        </p:spPr>
        <p:txBody>
          <a:bodyPr wrap="square" rtlCol="0">
            <a:spAutoFit/>
          </a:bodyPr>
          <a:lstStyle/>
          <a:p>
            <a:r>
              <a:rPr lang="en-US" altLang="zh-CN" dirty="0"/>
              <a:t> </a:t>
            </a:r>
            <a:r>
              <a:rPr lang="en-US" altLang="zh-CN" dirty="0" smtClean="0"/>
              <a:t>          </a:t>
            </a:r>
            <a:r>
              <a:rPr lang="en-US" altLang="zh-CN" dirty="0" err="1" smtClean="0"/>
              <a:t>ucore</a:t>
            </a:r>
            <a:r>
              <a:rPr lang="en-US" altLang="zh-CN" dirty="0" smtClean="0"/>
              <a:t> </a:t>
            </a:r>
            <a:r>
              <a:rPr lang="en-US" altLang="zh-CN" dirty="0" err="1" smtClean="0"/>
              <a:t>os</a:t>
            </a:r>
            <a:endParaRPr lang="zh-CN" altLang="en-US" dirty="0"/>
          </a:p>
        </p:txBody>
      </p:sp>
    </p:spTree>
    <p:extLst>
      <p:ext uri="{BB962C8B-B14F-4D97-AF65-F5344CB8AC3E}">
        <p14:creationId xmlns="" xmlns:p14="http://schemas.microsoft.com/office/powerpoint/2010/main" val="3458734840"/>
      </p:ext>
    </p:extLst>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0"/>
            <a:ext cx="8229600" cy="857250"/>
          </a:xfrm>
        </p:spPr>
        <p:txBody>
          <a:bodyPr/>
          <a:lstStyle/>
          <a:p>
            <a:r>
              <a:rPr lang="zh-CN" altLang="en-US" sz="3600" b="1" dirty="0">
                <a:solidFill>
                  <a:srgbClr val="11576A"/>
                </a:solidFill>
                <a:latin typeface="微软雅黑" panose="020B0503020204020204" pitchFamily="34" charset="-122"/>
                <a:ea typeface="微软雅黑" panose="020B0503020204020204" pitchFamily="34" charset="-122"/>
              </a:rPr>
              <a:t>了解</a:t>
            </a:r>
            <a:r>
              <a:rPr lang="zh-CN" altLang="en-US" sz="3600" b="1" dirty="0" smtClean="0">
                <a:solidFill>
                  <a:srgbClr val="11576A"/>
                </a:solidFill>
                <a:latin typeface="微软雅黑" panose="020B0503020204020204" pitchFamily="34" charset="-122"/>
                <a:ea typeface="微软雅黑" panose="020B0503020204020204" pitchFamily="34" charset="-122"/>
              </a:rPr>
              <a:t>硬件</a:t>
            </a:r>
            <a:endParaRPr lang="zh-CN" altLang="en-US" sz="3600" dirty="0"/>
          </a:p>
        </p:txBody>
      </p:sp>
      <p:pic>
        <p:nvPicPr>
          <p:cNvPr id="3" name="图片 2"/>
          <p:cNvPicPr>
            <a:picLocks noChangeAspect="1"/>
          </p:cNvPicPr>
          <p:nvPr/>
        </p:nvPicPr>
        <p:blipFill>
          <a:blip r:embed="rId2"/>
          <a:stretch>
            <a:fillRect/>
          </a:stretch>
        </p:blipFill>
        <p:spPr>
          <a:xfrm>
            <a:off x="2267744" y="1059582"/>
            <a:ext cx="4808388" cy="3750116"/>
          </a:xfrm>
          <a:prstGeom prst="rect">
            <a:avLst/>
          </a:prstGeom>
        </p:spPr>
      </p:pic>
    </p:spTree>
    <p:extLst>
      <p:ext uri="{BB962C8B-B14F-4D97-AF65-F5344CB8AC3E}">
        <p14:creationId xmlns="" xmlns:p14="http://schemas.microsoft.com/office/powerpoint/2010/main" val="2177779190"/>
      </p:ext>
    </p:extLst>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0"/>
            <a:ext cx="8229600" cy="857250"/>
          </a:xfrm>
        </p:spPr>
        <p:txBody>
          <a:bodyPr/>
          <a:lstStyle/>
          <a:p>
            <a:r>
              <a:rPr lang="zh-CN" altLang="en-US" sz="3600" b="1" dirty="0">
                <a:solidFill>
                  <a:srgbClr val="11576A"/>
                </a:solidFill>
                <a:latin typeface="微软雅黑" panose="020B0503020204020204" pitchFamily="34" charset="-122"/>
                <a:ea typeface="微软雅黑" panose="020B0503020204020204" pitchFamily="34" charset="-122"/>
              </a:rPr>
              <a:t>了解</a:t>
            </a:r>
            <a:r>
              <a:rPr lang="zh-CN" altLang="en-US" sz="3600" b="1" dirty="0" smtClean="0">
                <a:solidFill>
                  <a:srgbClr val="11576A"/>
                </a:solidFill>
                <a:latin typeface="微软雅黑" panose="020B0503020204020204" pitchFamily="34" charset="-122"/>
                <a:ea typeface="微软雅黑" panose="020B0503020204020204" pitchFamily="34" charset="-122"/>
              </a:rPr>
              <a:t>硬件</a:t>
            </a:r>
            <a:endParaRPr lang="zh-CN" altLang="en-US" sz="3600" dirty="0"/>
          </a:p>
        </p:txBody>
      </p:sp>
      <p:pic>
        <p:nvPicPr>
          <p:cNvPr id="3" name="图片 2"/>
          <p:cNvPicPr>
            <a:picLocks noChangeAspect="1"/>
          </p:cNvPicPr>
          <p:nvPr/>
        </p:nvPicPr>
        <p:blipFill>
          <a:blip r:embed="rId2"/>
          <a:stretch>
            <a:fillRect/>
          </a:stretch>
        </p:blipFill>
        <p:spPr>
          <a:xfrm>
            <a:off x="1651038" y="771550"/>
            <a:ext cx="5574580" cy="4045328"/>
          </a:xfrm>
          <a:prstGeom prst="rect">
            <a:avLst/>
          </a:prstGeom>
        </p:spPr>
      </p:pic>
    </p:spTree>
    <p:extLst>
      <p:ext uri="{BB962C8B-B14F-4D97-AF65-F5344CB8AC3E}">
        <p14:creationId xmlns="" xmlns:p14="http://schemas.microsoft.com/office/powerpoint/2010/main" val="1504592584"/>
      </p:ext>
    </p:extLst>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0"/>
            <a:ext cx="8229600" cy="857250"/>
          </a:xfrm>
        </p:spPr>
        <p:txBody>
          <a:bodyPr/>
          <a:lstStyle/>
          <a:p>
            <a:r>
              <a:rPr lang="zh-CN" altLang="en-US" sz="3600" b="1" dirty="0">
                <a:solidFill>
                  <a:srgbClr val="11576A"/>
                </a:solidFill>
                <a:latin typeface="微软雅黑" panose="020B0503020204020204" pitchFamily="34" charset="-122"/>
                <a:ea typeface="微软雅黑" panose="020B0503020204020204" pitchFamily="34" charset="-122"/>
              </a:rPr>
              <a:t>了解</a:t>
            </a:r>
            <a:r>
              <a:rPr lang="zh-CN" altLang="en-US" sz="3600" b="1" dirty="0" smtClean="0">
                <a:solidFill>
                  <a:srgbClr val="11576A"/>
                </a:solidFill>
                <a:latin typeface="微软雅黑" panose="020B0503020204020204" pitchFamily="34" charset="-122"/>
                <a:ea typeface="微软雅黑" panose="020B0503020204020204" pitchFamily="34" charset="-122"/>
              </a:rPr>
              <a:t>硬件</a:t>
            </a:r>
            <a:endParaRPr lang="zh-CN" altLang="en-US" sz="3600" dirty="0"/>
          </a:p>
        </p:txBody>
      </p:sp>
      <p:pic>
        <p:nvPicPr>
          <p:cNvPr id="3" name="图片 2"/>
          <p:cNvPicPr>
            <a:picLocks noChangeAspect="1"/>
          </p:cNvPicPr>
          <p:nvPr/>
        </p:nvPicPr>
        <p:blipFill>
          <a:blip r:embed="rId2"/>
          <a:stretch>
            <a:fillRect/>
          </a:stretch>
        </p:blipFill>
        <p:spPr>
          <a:xfrm>
            <a:off x="1691680" y="915566"/>
            <a:ext cx="6139408" cy="4015282"/>
          </a:xfrm>
          <a:prstGeom prst="rect">
            <a:avLst/>
          </a:prstGeom>
        </p:spPr>
      </p:pic>
    </p:spTree>
    <p:extLst>
      <p:ext uri="{BB962C8B-B14F-4D97-AF65-F5344CB8AC3E}">
        <p14:creationId xmlns="" xmlns:p14="http://schemas.microsoft.com/office/powerpoint/2010/main" val="2319783899"/>
      </p:ext>
    </p:extLst>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0"/>
            <a:ext cx="8229600" cy="857250"/>
          </a:xfrm>
        </p:spPr>
        <p:txBody>
          <a:bodyPr/>
          <a:lstStyle/>
          <a:p>
            <a:r>
              <a:rPr lang="zh-CN" altLang="en-US" sz="3600" b="1" dirty="0">
                <a:solidFill>
                  <a:srgbClr val="11576A"/>
                </a:solidFill>
                <a:latin typeface="微软雅黑" panose="020B0503020204020204" pitchFamily="34" charset="-122"/>
                <a:ea typeface="微软雅黑" panose="020B0503020204020204" pitchFamily="34" charset="-122"/>
              </a:rPr>
              <a:t>了解</a:t>
            </a:r>
            <a:r>
              <a:rPr lang="zh-CN" altLang="en-US" sz="3600" b="1" dirty="0" smtClean="0">
                <a:solidFill>
                  <a:srgbClr val="11576A"/>
                </a:solidFill>
                <a:latin typeface="微软雅黑" panose="020B0503020204020204" pitchFamily="34" charset="-122"/>
                <a:ea typeface="微软雅黑" panose="020B0503020204020204" pitchFamily="34" charset="-122"/>
              </a:rPr>
              <a:t>硬件</a:t>
            </a:r>
            <a:endParaRPr lang="zh-CN" altLang="en-US" sz="3600" dirty="0"/>
          </a:p>
        </p:txBody>
      </p:sp>
      <p:pic>
        <p:nvPicPr>
          <p:cNvPr id="3" name="图片 2"/>
          <p:cNvPicPr>
            <a:picLocks noChangeAspect="1"/>
          </p:cNvPicPr>
          <p:nvPr/>
        </p:nvPicPr>
        <p:blipFill>
          <a:blip r:embed="rId2"/>
          <a:stretch>
            <a:fillRect/>
          </a:stretch>
        </p:blipFill>
        <p:spPr>
          <a:xfrm>
            <a:off x="1619672" y="987574"/>
            <a:ext cx="6618882" cy="3676220"/>
          </a:xfrm>
          <a:prstGeom prst="rect">
            <a:avLst/>
          </a:prstGeom>
        </p:spPr>
      </p:pic>
    </p:spTree>
    <p:extLst>
      <p:ext uri="{BB962C8B-B14F-4D97-AF65-F5344CB8AC3E}">
        <p14:creationId xmlns="" xmlns:p14="http://schemas.microsoft.com/office/powerpoint/2010/main" val="3183993623"/>
      </p:ext>
    </p:ext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p:cNvSpPr txBox="1"/>
          <p:nvPr/>
        </p:nvSpPr>
        <p:spPr>
          <a:xfrm>
            <a:off x="2267744" y="214296"/>
            <a:ext cx="5544616" cy="553998"/>
          </a:xfrm>
          <a:prstGeom prst="rect">
            <a:avLst/>
          </a:prstGeom>
          <a:noFill/>
        </p:spPr>
        <p:txBody>
          <a:bodyPr wrap="square" rtlCol="0">
            <a:spAutoFit/>
          </a:bodyPr>
          <a:lstStyle/>
          <a:p>
            <a:r>
              <a:rPr lang="zh-CN" altLang="en-US" sz="3000" b="1" dirty="0" smtClean="0">
                <a:solidFill>
                  <a:srgbClr val="11576A"/>
                </a:solidFill>
                <a:latin typeface="微软雅黑" panose="020B0503020204020204" pitchFamily="34" charset="-122"/>
                <a:ea typeface="微软雅黑" panose="020B0503020204020204" pitchFamily="34" charset="-122"/>
              </a:rPr>
              <a:t>了解</a:t>
            </a:r>
            <a:r>
              <a:rPr lang="en-US" altLang="zh-CN" sz="3000" b="1" dirty="0" smtClean="0">
                <a:solidFill>
                  <a:srgbClr val="11576A"/>
                </a:solidFill>
                <a:latin typeface="微软雅黑" panose="020B0503020204020204" pitchFamily="34" charset="-122"/>
                <a:ea typeface="微软雅黑" panose="020B0503020204020204" pitchFamily="34" charset="-122"/>
              </a:rPr>
              <a:t>OS</a:t>
            </a:r>
            <a:endParaRPr lang="zh-CN" altLang="en-US" sz="3000" b="1" dirty="0">
              <a:solidFill>
                <a:srgbClr val="11576A"/>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928662" y="1243779"/>
            <a:ext cx="7143800" cy="2696123"/>
            <a:chOff x="928662" y="1002814"/>
            <a:chExt cx="7143800" cy="2696123"/>
          </a:xfrm>
        </p:grpSpPr>
        <p:sp>
          <p:nvSpPr>
            <p:cNvPr id="57" name="TextBox 82"/>
            <p:cNvSpPr txBox="1"/>
            <p:nvPr/>
          </p:nvSpPr>
          <p:spPr>
            <a:xfrm>
              <a:off x="928662" y="1002814"/>
              <a:ext cx="7143800" cy="2696123"/>
            </a:xfrm>
            <a:prstGeom prst="rect">
              <a:avLst/>
            </a:prstGeom>
            <a:noFill/>
          </p:spPr>
          <p:txBody>
            <a:bodyPr wrap="square" rtlCol="0">
              <a:spAutoFit/>
            </a:bodyPr>
            <a:lstStyle/>
            <a:p>
              <a:pPr marL="342900" lvl="1" indent="-342900">
                <a:spcBef>
                  <a:spcPct val="20000"/>
                </a:spcBef>
              </a:pPr>
              <a:r>
                <a:rPr lang="zh-CN" altLang="en-US" b="1" dirty="0" smtClean="0">
                  <a:solidFill>
                    <a:srgbClr val="11576A"/>
                  </a:solidFill>
                  <a:latin typeface="张海山锐谐体2.0-授权联系：Samtype@QQ.com" pitchFamily="2" charset="-122"/>
                  <a:ea typeface="张海山锐谐体2.0-授权联系：Samtype@QQ.com" pitchFamily="2" charset="-122"/>
                </a:rPr>
                <a:t>■ </a:t>
              </a:r>
              <a:r>
                <a:rPr lang="en-US" altLang="zh-CN" b="1" dirty="0" smtClean="0">
                  <a:solidFill>
                    <a:srgbClr val="11576A"/>
                  </a:solidFill>
                  <a:latin typeface="张海山锐谐体2.0-授权联系：Samtype@QQ.com" pitchFamily="2" charset="-122"/>
                  <a:ea typeface="张海山锐谐体2.0-授权联系：Samtype@QQ.com" pitchFamily="2" charset="-122"/>
                </a:rPr>
                <a:t>OS</a:t>
              </a:r>
              <a:r>
                <a:rPr lang="zh-CN" altLang="en-US" b="1" dirty="0" smtClean="0">
                  <a:solidFill>
                    <a:srgbClr val="11576A"/>
                  </a:solidFill>
                  <a:latin typeface="张海山锐谐体2.0-授权联系：Samtype@QQ.com" pitchFamily="2" charset="-122"/>
                  <a:ea typeface="张海山锐谐体2.0-授权联系：Samtype@QQ.com" pitchFamily="2" charset="-122"/>
                </a:rPr>
                <a:t>的功能</a:t>
              </a:r>
              <a:endParaRPr lang="zh-CN" altLang="en-US" sz="2000" b="1" dirty="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zh-CN" altLang="en-US" b="1" dirty="0" smtClean="0">
                  <a:solidFill>
                    <a:srgbClr val="11576A"/>
                  </a:solidFill>
                  <a:latin typeface="微软雅黑" panose="020B0503020204020204" pitchFamily="34" charset="-122"/>
                  <a:ea typeface="微软雅黑" panose="020B0503020204020204" pitchFamily="34" charset="-122"/>
                </a:rPr>
                <a:t>         干啥？</a:t>
              </a:r>
              <a:endParaRPr lang="zh-CN" altLang="en-US" b="1" dirty="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zh-CN" altLang="en-US" b="1" dirty="0">
                  <a:solidFill>
                    <a:srgbClr val="11576A"/>
                  </a:solidFill>
                  <a:latin typeface="张海山锐谐体2.0-授权联系：Samtype@QQ.com" pitchFamily="2" charset="-122"/>
                  <a:ea typeface="张海山锐谐体2.0-授权联系：Samtype@QQ.com" pitchFamily="2" charset="-122"/>
                </a:rPr>
                <a:t>■ </a:t>
              </a:r>
              <a:r>
                <a:rPr lang="en-US" altLang="zh-CN" b="1" dirty="0">
                  <a:solidFill>
                    <a:srgbClr val="11576A"/>
                  </a:solidFill>
                  <a:latin typeface="张海山锐谐体2.0-授权联系：Samtype@QQ.com" pitchFamily="2" charset="-122"/>
                  <a:ea typeface="张海山锐谐体2.0-授权联系：Samtype@QQ.com" pitchFamily="2" charset="-122"/>
                </a:rPr>
                <a:t>OS</a:t>
              </a:r>
              <a:r>
                <a:rPr lang="zh-CN" altLang="en-US" b="1" dirty="0" smtClean="0">
                  <a:solidFill>
                    <a:srgbClr val="11576A"/>
                  </a:solidFill>
                  <a:latin typeface="张海山锐谐体2.0-授权联系：Samtype@QQ.com" pitchFamily="2" charset="-122"/>
                  <a:ea typeface="张海山锐谐体2.0-授权联系：Samtype@QQ.com" pitchFamily="2" charset="-122"/>
                </a:rPr>
                <a:t>的特征</a:t>
              </a:r>
              <a:endParaRPr lang="zh-CN" altLang="en-US" sz="2000" b="1" dirty="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zh-CN" altLang="en-US" b="1" dirty="0" smtClean="0">
                  <a:solidFill>
                    <a:srgbClr val="11576A"/>
                  </a:solidFill>
                  <a:latin typeface="微软雅黑" panose="020B0503020204020204" pitchFamily="34" charset="-122"/>
                  <a:ea typeface="微软雅黑" panose="020B0503020204020204" pitchFamily="34" charset="-122"/>
                </a:rPr>
                <a:t>         与应用</a:t>
              </a:r>
              <a:r>
                <a:rPr lang="en-US" altLang="zh-CN" b="1" dirty="0" smtClean="0">
                  <a:solidFill>
                    <a:srgbClr val="11576A"/>
                  </a:solidFill>
                  <a:latin typeface="微软雅黑" panose="020B0503020204020204" pitchFamily="34" charset="-122"/>
                  <a:ea typeface="微软雅黑" panose="020B0503020204020204" pitchFamily="34" charset="-122"/>
                </a:rPr>
                <a:t>soft</a:t>
              </a:r>
              <a:r>
                <a:rPr lang="zh-CN" altLang="en-US" b="1" dirty="0" smtClean="0">
                  <a:solidFill>
                    <a:srgbClr val="11576A"/>
                  </a:solidFill>
                  <a:latin typeface="微软雅黑" panose="020B0503020204020204" pitchFamily="34" charset="-122"/>
                  <a:ea typeface="微软雅黑" panose="020B0503020204020204" pitchFamily="34" charset="-122"/>
                </a:rPr>
                <a:t>的区别？</a:t>
              </a:r>
              <a:endParaRPr lang="zh-CN" altLang="en-US" b="1" dirty="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zh-CN" altLang="en-US" b="1" dirty="0">
                  <a:solidFill>
                    <a:srgbClr val="11576A"/>
                  </a:solidFill>
                  <a:latin typeface="张海山锐谐体2.0-授权联系：Samtype@QQ.com" pitchFamily="2" charset="-122"/>
                  <a:ea typeface="张海山锐谐体2.0-授权联系：Samtype@QQ.com" pitchFamily="2" charset="-122"/>
                </a:rPr>
                <a:t>■ </a:t>
              </a:r>
              <a:r>
                <a:rPr lang="en-US" altLang="zh-CN" b="1" dirty="0">
                  <a:solidFill>
                    <a:srgbClr val="11576A"/>
                  </a:solidFill>
                  <a:latin typeface="张海山锐谐体2.0-授权联系：Samtype@QQ.com" pitchFamily="2" charset="-122"/>
                  <a:ea typeface="张海山锐谐体2.0-授权联系：Samtype@QQ.com" pitchFamily="2" charset="-122"/>
                </a:rPr>
                <a:t>OS</a:t>
              </a:r>
              <a:r>
                <a:rPr lang="zh-CN" altLang="en-US" b="1" dirty="0" smtClean="0">
                  <a:solidFill>
                    <a:srgbClr val="11576A"/>
                  </a:solidFill>
                  <a:latin typeface="张海山锐谐体2.0-授权联系：Samtype@QQ.com" pitchFamily="2" charset="-122"/>
                  <a:ea typeface="张海山锐谐体2.0-授权联系：Samtype@QQ.com" pitchFamily="2" charset="-122"/>
                </a:rPr>
                <a:t>的组成</a:t>
              </a:r>
              <a:endParaRPr lang="zh-CN" altLang="en-US" sz="2000" b="1" dirty="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zh-CN" altLang="en-US" b="1" dirty="0" smtClean="0">
                  <a:solidFill>
                    <a:srgbClr val="11576A"/>
                  </a:solidFill>
                  <a:latin typeface="微软雅黑" panose="020B0503020204020204" pitchFamily="34" charset="-122"/>
                  <a:ea typeface="微软雅黑" panose="020B0503020204020204" pitchFamily="34" charset="-122"/>
                </a:rPr>
                <a:t>         包含那些部分？</a:t>
              </a:r>
              <a:endParaRPr lang="en-US" altLang="zh-CN" b="1" dirty="0" smtClean="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zh-CN" altLang="en-US" b="1" dirty="0">
                  <a:solidFill>
                    <a:srgbClr val="11576A"/>
                  </a:solidFill>
                  <a:latin typeface="张海山锐谐体2.0-授权联系：Samtype@QQ.com" pitchFamily="2" charset="-122"/>
                  <a:ea typeface="张海山锐谐体2.0-授权联系：Samtype@QQ.com" pitchFamily="2" charset="-122"/>
                </a:rPr>
                <a:t>■ </a:t>
              </a:r>
              <a:r>
                <a:rPr lang="en-US" altLang="zh-CN" b="1" dirty="0">
                  <a:solidFill>
                    <a:srgbClr val="11576A"/>
                  </a:solidFill>
                  <a:latin typeface="张海山锐谐体2.0-授权联系：Samtype@QQ.com" pitchFamily="2" charset="-122"/>
                  <a:ea typeface="张海山锐谐体2.0-授权联系：Samtype@QQ.com" pitchFamily="2" charset="-122"/>
                </a:rPr>
                <a:t>OS</a:t>
              </a:r>
              <a:r>
                <a:rPr lang="zh-CN" altLang="en-US" b="1" dirty="0" smtClean="0">
                  <a:solidFill>
                    <a:srgbClr val="11576A"/>
                  </a:solidFill>
                  <a:latin typeface="张海山锐谐体2.0-授权联系：Samtype@QQ.com" pitchFamily="2" charset="-122"/>
                  <a:ea typeface="张海山锐谐体2.0-授权联系：Samtype@QQ.com" pitchFamily="2" charset="-122"/>
                </a:rPr>
                <a:t>的</a:t>
              </a:r>
              <a:r>
                <a:rPr lang="zh-CN" altLang="en-US" b="1" dirty="0">
                  <a:solidFill>
                    <a:srgbClr val="11576A"/>
                  </a:solidFill>
                  <a:latin typeface="张海山锐谐体2.0-授权联系：Samtype@QQ.com" pitchFamily="2" charset="-122"/>
                  <a:ea typeface="张海山锐谐体2.0-授权联系：Samtype@QQ.com" pitchFamily="2" charset="-122"/>
                </a:rPr>
                <a:t>需求</a:t>
              </a:r>
              <a:endParaRPr lang="zh-CN" altLang="en-US" sz="2000" b="1" dirty="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en-US" altLang="zh-CN" b="1" dirty="0" smtClean="0">
                  <a:solidFill>
                    <a:srgbClr val="11576A"/>
                  </a:solidFill>
                  <a:latin typeface="微软雅黑" panose="020B0503020204020204" pitchFamily="34" charset="-122"/>
                  <a:ea typeface="微软雅黑" panose="020B0503020204020204" pitchFamily="34" charset="-122"/>
                </a:rPr>
                <a:t>         </a:t>
              </a:r>
              <a:r>
                <a:rPr lang="zh-CN" altLang="en-US" b="1" dirty="0" smtClean="0">
                  <a:solidFill>
                    <a:srgbClr val="11576A"/>
                  </a:solidFill>
                  <a:latin typeface="微软雅黑" panose="020B0503020204020204" pitchFamily="34" charset="-122"/>
                  <a:ea typeface="微软雅黑" panose="020B0503020204020204" pitchFamily="34" charset="-122"/>
                </a:rPr>
                <a:t>对硬件的需求？</a:t>
              </a:r>
              <a:endParaRPr lang="zh-CN" altLang="en-US" b="1" dirty="0">
                <a:solidFill>
                  <a:srgbClr val="11576A"/>
                </a:solidFill>
                <a:latin typeface="微软雅黑" panose="020B0503020204020204" pitchFamily="34" charset="-122"/>
                <a:ea typeface="微软雅黑" panose="020B0503020204020204" pitchFamily="34" charset="-122"/>
              </a:endParaRPr>
            </a:p>
          </p:txBody>
        </p:sp>
        <p:pic>
          <p:nvPicPr>
            <p:cNvPr id="7" name="图片 6" descr="小点1.png"/>
            <p:cNvPicPr>
              <a:picLocks noChangeAspect="1"/>
            </p:cNvPicPr>
            <p:nvPr/>
          </p:nvPicPr>
          <p:blipFill>
            <a:blip r:embed="rId2" cstate="print"/>
            <a:stretch>
              <a:fillRect/>
            </a:stretch>
          </p:blipFill>
          <p:spPr>
            <a:xfrm>
              <a:off x="1369740" y="1499038"/>
              <a:ext cx="151066" cy="148997"/>
            </a:xfrm>
            <a:prstGeom prst="rect">
              <a:avLst/>
            </a:prstGeom>
          </p:spPr>
        </p:pic>
        <p:pic>
          <p:nvPicPr>
            <p:cNvPr id="9" name="图片 8" descr="小点1.png"/>
            <p:cNvPicPr>
              <a:picLocks noChangeAspect="1"/>
            </p:cNvPicPr>
            <p:nvPr/>
          </p:nvPicPr>
          <p:blipFill>
            <a:blip r:embed="rId2" cstate="print"/>
            <a:stretch>
              <a:fillRect/>
            </a:stretch>
          </p:blipFill>
          <p:spPr>
            <a:xfrm>
              <a:off x="1369740" y="2144259"/>
              <a:ext cx="151066" cy="148997"/>
            </a:xfrm>
            <a:prstGeom prst="rect">
              <a:avLst/>
            </a:prstGeom>
          </p:spPr>
        </p:pic>
        <p:pic>
          <p:nvPicPr>
            <p:cNvPr id="12" name="图片 11" descr="小点1.png"/>
            <p:cNvPicPr>
              <a:picLocks noChangeAspect="1"/>
            </p:cNvPicPr>
            <p:nvPr/>
          </p:nvPicPr>
          <p:blipFill>
            <a:blip r:embed="rId2" cstate="print"/>
            <a:stretch>
              <a:fillRect/>
            </a:stretch>
          </p:blipFill>
          <p:spPr>
            <a:xfrm>
              <a:off x="1369740" y="2787774"/>
              <a:ext cx="151066" cy="148997"/>
            </a:xfrm>
            <a:prstGeom prst="rect">
              <a:avLst/>
            </a:prstGeom>
          </p:spPr>
        </p:pic>
      </p:grpSp>
      <p:pic>
        <p:nvPicPr>
          <p:cNvPr id="13" name="图片 12" descr="小点1.png"/>
          <p:cNvPicPr>
            <a:picLocks noChangeAspect="1"/>
          </p:cNvPicPr>
          <p:nvPr/>
        </p:nvPicPr>
        <p:blipFill>
          <a:blip r:embed="rId2" cstate="print"/>
          <a:stretch>
            <a:fillRect/>
          </a:stretch>
        </p:blipFill>
        <p:spPr>
          <a:xfrm>
            <a:off x="1403648" y="3599822"/>
            <a:ext cx="151066" cy="148997"/>
          </a:xfrm>
          <a:prstGeom prst="rect">
            <a:avLst/>
          </a:prstGeom>
        </p:spPr>
      </p:pic>
    </p:spTree>
    <p:extLst>
      <p:ext uri="{BB962C8B-B14F-4D97-AF65-F5344CB8AC3E}">
        <p14:creationId xmlns="" xmlns:p14="http://schemas.microsoft.com/office/powerpoint/2010/main" val="212488804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0"/>
            <a:ext cx="8229600" cy="857250"/>
          </a:xfrm>
        </p:spPr>
        <p:txBody>
          <a:bodyPr/>
          <a:lstStyle/>
          <a:p>
            <a:r>
              <a:rPr lang="zh-CN" altLang="en-US" sz="3600" b="1" dirty="0">
                <a:solidFill>
                  <a:srgbClr val="11576A"/>
                </a:solidFill>
                <a:latin typeface="微软雅黑" panose="020B0503020204020204" pitchFamily="34" charset="-122"/>
                <a:ea typeface="微软雅黑" panose="020B0503020204020204" pitchFamily="34" charset="-122"/>
              </a:rPr>
              <a:t>了解</a:t>
            </a:r>
            <a:r>
              <a:rPr lang="zh-CN" altLang="en-US" sz="3600" b="1" dirty="0" smtClean="0">
                <a:solidFill>
                  <a:srgbClr val="11576A"/>
                </a:solidFill>
                <a:latin typeface="微软雅黑" panose="020B0503020204020204" pitchFamily="34" charset="-122"/>
                <a:ea typeface="微软雅黑" panose="020B0503020204020204" pitchFamily="34" charset="-122"/>
              </a:rPr>
              <a:t>硬件</a:t>
            </a:r>
            <a:endParaRPr lang="zh-CN" altLang="en-US" sz="3600" dirty="0"/>
          </a:p>
        </p:txBody>
      </p:sp>
      <p:pic>
        <p:nvPicPr>
          <p:cNvPr id="3" name="图片 2"/>
          <p:cNvPicPr>
            <a:picLocks noChangeAspect="1"/>
          </p:cNvPicPr>
          <p:nvPr/>
        </p:nvPicPr>
        <p:blipFill>
          <a:blip r:embed="rId2"/>
          <a:stretch>
            <a:fillRect/>
          </a:stretch>
        </p:blipFill>
        <p:spPr>
          <a:xfrm>
            <a:off x="683568" y="987574"/>
            <a:ext cx="7761387" cy="4084189"/>
          </a:xfrm>
          <a:prstGeom prst="rect">
            <a:avLst/>
          </a:prstGeom>
        </p:spPr>
      </p:pic>
    </p:spTree>
    <p:extLst>
      <p:ext uri="{BB962C8B-B14F-4D97-AF65-F5344CB8AC3E}">
        <p14:creationId xmlns="" xmlns:p14="http://schemas.microsoft.com/office/powerpoint/2010/main" val="277400463"/>
      </p:ext>
    </p:extLst>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2123728" y="1275606"/>
            <a:ext cx="4968552" cy="857250"/>
          </a:xfrm>
        </p:spPr>
        <p:txBody>
          <a:bodyPr/>
          <a:lstStyle/>
          <a:p>
            <a:pPr algn="l"/>
            <a:r>
              <a:rPr lang="en-US" altLang="zh-CN" sz="3200" b="1" dirty="0" smtClean="0">
                <a:solidFill>
                  <a:srgbClr val="11576A"/>
                </a:solidFill>
                <a:latin typeface="微软雅黑" panose="020B0503020204020204" pitchFamily="34" charset="-122"/>
                <a:ea typeface="微软雅黑" panose="020B0503020204020204" pitchFamily="34" charset="-122"/>
                <a:cs typeface="+mn-cs"/>
              </a:rPr>
              <a:t>1. </a:t>
            </a:r>
            <a:r>
              <a:rPr lang="zh-CN" altLang="en-US" sz="3200" b="1" dirty="0" smtClean="0">
                <a:solidFill>
                  <a:srgbClr val="11576A"/>
                </a:solidFill>
                <a:latin typeface="微软雅黑" panose="020B0503020204020204" pitchFamily="34" charset="-122"/>
                <a:ea typeface="微软雅黑" panose="020B0503020204020204" pitchFamily="34" charset="-122"/>
                <a:cs typeface="+mn-cs"/>
              </a:rPr>
              <a:t>了解</a:t>
            </a:r>
            <a:r>
              <a:rPr lang="en-US" altLang="zh-CN" sz="3200" b="1" dirty="0" smtClean="0">
                <a:solidFill>
                  <a:srgbClr val="11576A"/>
                </a:solidFill>
                <a:latin typeface="微软雅黑" panose="020B0503020204020204" pitchFamily="34" charset="-122"/>
                <a:ea typeface="微软雅黑" panose="020B0503020204020204" pitchFamily="34" charset="-122"/>
                <a:cs typeface="+mn-cs"/>
              </a:rPr>
              <a:t>OS</a:t>
            </a:r>
            <a:br>
              <a:rPr lang="en-US" altLang="zh-CN" sz="3200" b="1" dirty="0" smtClean="0">
                <a:solidFill>
                  <a:srgbClr val="11576A"/>
                </a:solidFill>
                <a:latin typeface="微软雅黑" panose="020B0503020204020204" pitchFamily="34" charset="-122"/>
                <a:ea typeface="微软雅黑" panose="020B0503020204020204" pitchFamily="34" charset="-122"/>
                <a:cs typeface="+mn-cs"/>
              </a:rPr>
            </a:br>
            <a:r>
              <a:rPr lang="en-US" altLang="zh-CN" sz="3200" b="1" dirty="0" smtClean="0">
                <a:solidFill>
                  <a:srgbClr val="11576A"/>
                </a:solidFill>
                <a:latin typeface="微软雅黑" panose="020B0503020204020204" pitchFamily="34" charset="-122"/>
                <a:ea typeface="微软雅黑" panose="020B0503020204020204" pitchFamily="34" charset="-122"/>
                <a:cs typeface="+mn-cs"/>
              </a:rPr>
              <a:t>2. </a:t>
            </a:r>
            <a:r>
              <a:rPr lang="zh-CN" altLang="en-US" sz="3200" b="1" dirty="0" smtClean="0">
                <a:solidFill>
                  <a:srgbClr val="11576A"/>
                </a:solidFill>
                <a:latin typeface="微软雅黑" panose="020B0503020204020204" pitchFamily="34" charset="-122"/>
                <a:ea typeface="微软雅黑" panose="020B0503020204020204" pitchFamily="34" charset="-122"/>
                <a:cs typeface="+mn-cs"/>
              </a:rPr>
              <a:t>了解硬件</a:t>
            </a:r>
            <a:r>
              <a:rPr lang="en-US" altLang="zh-CN" sz="3200" b="1" dirty="0" smtClean="0">
                <a:solidFill>
                  <a:srgbClr val="11576A"/>
                </a:solidFill>
                <a:latin typeface="微软雅黑" panose="020B0503020204020204" pitchFamily="34" charset="-122"/>
                <a:ea typeface="微软雅黑" panose="020B0503020204020204" pitchFamily="34" charset="-122"/>
                <a:cs typeface="+mn-cs"/>
              </a:rPr>
              <a:t/>
            </a:r>
            <a:br>
              <a:rPr lang="en-US" altLang="zh-CN" sz="3200" b="1" dirty="0" smtClean="0">
                <a:solidFill>
                  <a:srgbClr val="11576A"/>
                </a:solidFill>
                <a:latin typeface="微软雅黑" panose="020B0503020204020204" pitchFamily="34" charset="-122"/>
                <a:ea typeface="微软雅黑" panose="020B0503020204020204" pitchFamily="34" charset="-122"/>
                <a:cs typeface="+mn-cs"/>
              </a:rPr>
            </a:br>
            <a:r>
              <a:rPr lang="en-US" altLang="zh-CN" sz="3200" b="1" dirty="0" smtClean="0">
                <a:solidFill>
                  <a:srgbClr val="11576A"/>
                </a:solidFill>
                <a:latin typeface="微软雅黑" panose="020B0503020204020204" pitchFamily="34" charset="-122"/>
                <a:ea typeface="微软雅黑" panose="020B0503020204020204" pitchFamily="34" charset="-122"/>
                <a:cs typeface="+mn-cs"/>
              </a:rPr>
              <a:t>3. </a:t>
            </a:r>
            <a:r>
              <a:rPr lang="zh-CN" altLang="en-US" sz="3200" b="1" dirty="0" smtClean="0">
                <a:solidFill>
                  <a:srgbClr val="11576A"/>
                </a:solidFill>
                <a:latin typeface="微软雅黑" panose="020B0503020204020204" pitchFamily="34" charset="-122"/>
                <a:ea typeface="微软雅黑" panose="020B0503020204020204" pitchFamily="34" charset="-122"/>
                <a:cs typeface="+mn-cs"/>
              </a:rPr>
              <a:t>了解编程</a:t>
            </a:r>
            <a:r>
              <a:rPr lang="en-US" altLang="zh-CN" sz="3200" b="1" dirty="0" smtClean="0">
                <a:solidFill>
                  <a:srgbClr val="11576A"/>
                </a:solidFill>
                <a:latin typeface="微软雅黑" panose="020B0503020204020204" pitchFamily="34" charset="-122"/>
                <a:ea typeface="微软雅黑" panose="020B0503020204020204" pitchFamily="34" charset="-122"/>
                <a:cs typeface="+mn-cs"/>
              </a:rPr>
              <a:t/>
            </a:r>
            <a:br>
              <a:rPr lang="en-US" altLang="zh-CN" sz="3200" b="1" dirty="0" smtClean="0">
                <a:solidFill>
                  <a:srgbClr val="11576A"/>
                </a:solidFill>
                <a:latin typeface="微软雅黑" panose="020B0503020204020204" pitchFamily="34" charset="-122"/>
                <a:ea typeface="微软雅黑" panose="020B0503020204020204" pitchFamily="34" charset="-122"/>
                <a:cs typeface="+mn-cs"/>
              </a:rPr>
            </a:br>
            <a:r>
              <a:rPr lang="en-US" altLang="zh-CN" sz="3200" b="1" dirty="0" smtClean="0">
                <a:solidFill>
                  <a:srgbClr val="11576A"/>
                </a:solidFill>
                <a:latin typeface="微软雅黑" panose="020B0503020204020204" pitchFamily="34" charset="-122"/>
                <a:ea typeface="微软雅黑" panose="020B0503020204020204" pitchFamily="34" charset="-122"/>
                <a:cs typeface="+mn-cs"/>
              </a:rPr>
              <a:t>4. </a:t>
            </a:r>
            <a:r>
              <a:rPr lang="zh-CN" altLang="en-US" sz="3200" b="1" dirty="0" smtClean="0">
                <a:solidFill>
                  <a:srgbClr val="11576A"/>
                </a:solidFill>
                <a:latin typeface="微软雅黑" panose="020B0503020204020204" pitchFamily="34" charset="-122"/>
                <a:ea typeface="微软雅黑" panose="020B0503020204020204" pitchFamily="34" charset="-122"/>
                <a:cs typeface="+mn-cs"/>
              </a:rPr>
              <a:t>了解</a:t>
            </a:r>
            <a:r>
              <a:rPr lang="en-US" altLang="zh-CN" sz="3200" b="1" dirty="0" smtClean="0">
                <a:solidFill>
                  <a:srgbClr val="11576A"/>
                </a:solidFill>
                <a:latin typeface="微软雅黑" panose="020B0503020204020204" pitchFamily="34" charset="-122"/>
                <a:ea typeface="微软雅黑" panose="020B0503020204020204" pitchFamily="34" charset="-122"/>
                <a:cs typeface="+mn-cs"/>
              </a:rPr>
              <a:t>labs</a:t>
            </a:r>
            <a:endParaRPr lang="zh-CN" altLang="en-US" sz="3200" b="1" dirty="0">
              <a:solidFill>
                <a:srgbClr val="11576A"/>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 xmlns:p14="http://schemas.microsoft.com/office/powerpoint/2010/main" val="2118159867"/>
      </p:ext>
    </p:extLst>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p:cNvSpPr txBox="1"/>
          <p:nvPr/>
        </p:nvSpPr>
        <p:spPr>
          <a:xfrm>
            <a:off x="1520806" y="214296"/>
            <a:ext cx="6291554" cy="553998"/>
          </a:xfrm>
          <a:prstGeom prst="rect">
            <a:avLst/>
          </a:prstGeom>
          <a:noFill/>
        </p:spPr>
        <p:txBody>
          <a:bodyPr wrap="square" rtlCol="0">
            <a:spAutoFit/>
          </a:bodyPr>
          <a:lstStyle/>
          <a:p>
            <a:r>
              <a:rPr lang="zh-CN" altLang="en-US" sz="3000" b="1" dirty="0">
                <a:solidFill>
                  <a:srgbClr val="11576A"/>
                </a:solidFill>
                <a:latin typeface="微软雅黑" panose="020B0503020204020204" pitchFamily="34" charset="-122"/>
                <a:ea typeface="微软雅黑" panose="020B0503020204020204" pitchFamily="34" charset="-122"/>
              </a:rPr>
              <a:t>了解</a:t>
            </a:r>
            <a:r>
              <a:rPr lang="en-US" altLang="zh-CN" sz="3000" b="1" dirty="0" err="1">
                <a:solidFill>
                  <a:srgbClr val="11576A"/>
                </a:solidFill>
                <a:latin typeface="微软雅黑" panose="020B0503020204020204" pitchFamily="34" charset="-122"/>
                <a:ea typeface="微软雅黑" panose="020B0503020204020204" pitchFamily="34" charset="-122"/>
              </a:rPr>
              <a:t>ucore</a:t>
            </a:r>
            <a:r>
              <a:rPr lang="zh-CN" altLang="en-US" sz="3000" b="1" dirty="0" smtClean="0">
                <a:solidFill>
                  <a:srgbClr val="11576A"/>
                </a:solidFill>
                <a:latin typeface="微软雅黑" panose="020B0503020204020204" pitchFamily="34" charset="-122"/>
                <a:ea typeface="微软雅黑" panose="020B0503020204020204" pitchFamily="34" charset="-122"/>
              </a:rPr>
              <a:t>编程</a:t>
            </a:r>
            <a:endParaRPr lang="zh-CN" altLang="en-US" sz="3000" b="1" dirty="0">
              <a:solidFill>
                <a:srgbClr val="11576A"/>
              </a:solidFill>
              <a:latin typeface="微软雅黑" panose="020B0503020204020204" pitchFamily="34" charset="-122"/>
              <a:ea typeface="微软雅黑" panose="020B0503020204020204" pitchFamily="34" charset="-122"/>
            </a:endParaRPr>
          </a:p>
        </p:txBody>
      </p:sp>
      <p:sp>
        <p:nvSpPr>
          <p:cNvPr id="57" name="TextBox 82"/>
          <p:cNvSpPr txBox="1"/>
          <p:nvPr/>
        </p:nvSpPr>
        <p:spPr>
          <a:xfrm>
            <a:off x="928662" y="1293820"/>
            <a:ext cx="6883698" cy="369332"/>
          </a:xfrm>
          <a:prstGeom prst="rect">
            <a:avLst/>
          </a:prstGeom>
          <a:noFill/>
        </p:spPr>
        <p:txBody>
          <a:bodyPr wrap="square" rtlCol="0">
            <a:spAutoFit/>
          </a:bodyPr>
          <a:lstStyle/>
          <a:p>
            <a:pPr marL="342900" lvl="1" indent="-342900">
              <a:spcBef>
                <a:spcPct val="20000"/>
              </a:spcBef>
            </a:pPr>
            <a:r>
              <a:rPr lang="zh-CN" altLang="en-US" b="1" dirty="0" smtClean="0">
                <a:solidFill>
                  <a:srgbClr val="11576A"/>
                </a:solidFill>
                <a:latin typeface="张海山锐谐体2.0-授权联系：Samtype@QQ.com" pitchFamily="2" charset="-122"/>
                <a:ea typeface="张海山锐谐体2.0-授权联系：Samtype@QQ.com" pitchFamily="2" charset="-122"/>
              </a:rPr>
              <a:t>■ 代码编译生成     （</a:t>
            </a:r>
            <a:r>
              <a:rPr lang="en-US" altLang="zh-CN" b="1" dirty="0" smtClean="0">
                <a:solidFill>
                  <a:srgbClr val="11576A"/>
                </a:solidFill>
                <a:latin typeface="张海山锐谐体2.0-授权联系：Samtype@QQ.com" pitchFamily="2" charset="-122"/>
                <a:ea typeface="张海山锐谐体2.0-授权联系：Samtype@QQ.com" pitchFamily="2" charset="-122"/>
              </a:rPr>
              <a:t>From </a:t>
            </a:r>
            <a:r>
              <a:rPr lang="zh-CN" altLang="en-US" b="1" dirty="0" smtClean="0">
                <a:solidFill>
                  <a:srgbClr val="11576A"/>
                </a:solidFill>
                <a:latin typeface="张海山锐谐体2.0-授权联系：Samtype@QQ.com" pitchFamily="2" charset="-122"/>
                <a:ea typeface="张海山锐谐体2.0-授权联系：Samtype@QQ.com" pitchFamily="2" charset="-122"/>
              </a:rPr>
              <a:t>程序设计</a:t>
            </a:r>
            <a:r>
              <a:rPr lang="en-US" altLang="zh-CN" b="1" dirty="0" smtClean="0">
                <a:solidFill>
                  <a:srgbClr val="11576A"/>
                </a:solidFill>
                <a:latin typeface="张海山锐谐体2.0-授权联系：Samtype@QQ.com" pitchFamily="2" charset="-122"/>
                <a:ea typeface="张海山锐谐体2.0-授权联系：Samtype@QQ.com" pitchFamily="2" charset="-122"/>
              </a:rPr>
              <a:t>/</a:t>
            </a:r>
            <a:r>
              <a:rPr lang="zh-CN" altLang="en-US" b="1" dirty="0" smtClean="0">
                <a:solidFill>
                  <a:srgbClr val="11576A"/>
                </a:solidFill>
                <a:latin typeface="张海山锐谐体2.0-授权联系：Samtype@QQ.com" pitchFamily="2" charset="-122"/>
                <a:ea typeface="张海山锐谐体2.0-授权联系：Samtype@QQ.com" pitchFamily="2" charset="-122"/>
              </a:rPr>
              <a:t>编译原理课）</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sp>
        <p:nvSpPr>
          <p:cNvPr id="5" name="TextBox 82"/>
          <p:cNvSpPr txBox="1"/>
          <p:nvPr/>
        </p:nvSpPr>
        <p:spPr>
          <a:xfrm>
            <a:off x="952638" y="1840160"/>
            <a:ext cx="7579802" cy="369332"/>
          </a:xfrm>
          <a:prstGeom prst="rect">
            <a:avLst/>
          </a:prstGeom>
          <a:noFill/>
        </p:spPr>
        <p:txBody>
          <a:bodyPr wrap="square" rtlCol="0">
            <a:spAutoFit/>
          </a:bodyPr>
          <a:lstStyle/>
          <a:p>
            <a:pPr marL="342900" lvl="1" indent="-342900">
              <a:spcBef>
                <a:spcPct val="20000"/>
              </a:spcBef>
            </a:pPr>
            <a:r>
              <a:rPr lang="zh-CN" altLang="en-US" b="1" dirty="0" smtClean="0">
                <a:solidFill>
                  <a:srgbClr val="11576A"/>
                </a:solidFill>
                <a:latin typeface="张海山锐谐体2.0-授权联系：Samtype@QQ.com" pitchFamily="2" charset="-122"/>
                <a:ea typeface="张海山锐谐体2.0-授权联系：Samtype@QQ.com" pitchFamily="2" charset="-122"/>
              </a:rPr>
              <a:t>■ 汇编码与机器码   （</a:t>
            </a:r>
            <a:r>
              <a:rPr lang="en-US" altLang="zh-CN" b="1" dirty="0" smtClean="0">
                <a:solidFill>
                  <a:srgbClr val="11576A"/>
                </a:solidFill>
                <a:latin typeface="张海山锐谐体2.0-授权联系：Samtype@QQ.com" pitchFamily="2" charset="-122"/>
                <a:ea typeface="张海山锐谐体2.0-授权联系：Samtype@QQ.com" pitchFamily="2" charset="-122"/>
              </a:rPr>
              <a:t>From </a:t>
            </a:r>
            <a:r>
              <a:rPr lang="zh-CN" altLang="en-US" b="1" dirty="0" smtClean="0">
                <a:solidFill>
                  <a:srgbClr val="11576A"/>
                </a:solidFill>
                <a:latin typeface="张海山锐谐体2.0-授权联系：Samtype@QQ.com" pitchFamily="2" charset="-122"/>
                <a:ea typeface="张海山锐谐体2.0-授权联系：Samtype@QQ.com" pitchFamily="2" charset="-122"/>
              </a:rPr>
              <a:t>计算机组成原理</a:t>
            </a:r>
            <a:r>
              <a:rPr lang="en-US" altLang="zh-CN" b="1" dirty="0" smtClean="0">
                <a:solidFill>
                  <a:srgbClr val="11576A"/>
                </a:solidFill>
                <a:latin typeface="张海山锐谐体2.0-授权联系：Samtype@QQ.com" pitchFamily="2" charset="-122"/>
                <a:ea typeface="张海山锐谐体2.0-授权联系：Samtype@QQ.com" pitchFamily="2" charset="-122"/>
              </a:rPr>
              <a:t>/</a:t>
            </a:r>
            <a:r>
              <a:rPr lang="zh-CN" altLang="en-US" b="1" dirty="0" smtClean="0">
                <a:solidFill>
                  <a:srgbClr val="11576A"/>
                </a:solidFill>
                <a:latin typeface="张海山锐谐体2.0-授权联系：Samtype@QQ.com" pitchFamily="2" charset="-122"/>
                <a:ea typeface="张海山锐谐体2.0-授权联系：Samtype@QQ.com" pitchFamily="2" charset="-122"/>
              </a:rPr>
              <a:t>汇编语言程序设计课）</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sp>
        <p:nvSpPr>
          <p:cNvPr id="6" name="TextBox 82"/>
          <p:cNvSpPr txBox="1"/>
          <p:nvPr/>
        </p:nvSpPr>
        <p:spPr>
          <a:xfrm>
            <a:off x="979670" y="2368958"/>
            <a:ext cx="6883698" cy="369332"/>
          </a:xfrm>
          <a:prstGeom prst="rect">
            <a:avLst/>
          </a:prstGeom>
          <a:noFill/>
        </p:spPr>
        <p:txBody>
          <a:bodyPr wrap="square" rtlCol="0">
            <a:spAutoFit/>
          </a:bodyPr>
          <a:lstStyle/>
          <a:p>
            <a:pPr marL="342900" lvl="1" indent="-342900">
              <a:spcBef>
                <a:spcPct val="20000"/>
              </a:spcBef>
            </a:pPr>
            <a:r>
              <a:rPr lang="zh-CN" altLang="en-US" b="1" dirty="0" smtClean="0">
                <a:solidFill>
                  <a:srgbClr val="11576A"/>
                </a:solidFill>
                <a:latin typeface="张海山锐谐体2.0-授权联系：Samtype@QQ.com" pitchFamily="2" charset="-122"/>
                <a:ea typeface="张海山锐谐体2.0-授权联系：Samtype@QQ.com" pitchFamily="2" charset="-122"/>
              </a:rPr>
              <a:t>■ 函数调用         （</a:t>
            </a:r>
            <a:r>
              <a:rPr lang="en-US" altLang="zh-CN" b="1" dirty="0" smtClean="0">
                <a:solidFill>
                  <a:srgbClr val="11576A"/>
                </a:solidFill>
                <a:latin typeface="张海山锐谐体2.0-授权联系：Samtype@QQ.com" pitchFamily="2" charset="-122"/>
                <a:ea typeface="张海山锐谐体2.0-授权联系：Samtype@QQ.com" pitchFamily="2" charset="-122"/>
              </a:rPr>
              <a:t>From </a:t>
            </a:r>
            <a:r>
              <a:rPr lang="zh-CN" altLang="en-US" b="1" dirty="0" smtClean="0">
                <a:solidFill>
                  <a:srgbClr val="11576A"/>
                </a:solidFill>
                <a:latin typeface="张海山锐谐体2.0-授权联系：Samtype@QQ.com" pitchFamily="2" charset="-122"/>
                <a:ea typeface="张海山锐谐体2.0-授权联系：Samtype@QQ.com" pitchFamily="2" charset="-122"/>
              </a:rPr>
              <a:t>编译原理</a:t>
            </a:r>
            <a:r>
              <a:rPr lang="en-US" altLang="zh-CN" b="1" dirty="0" smtClean="0">
                <a:solidFill>
                  <a:srgbClr val="11576A"/>
                </a:solidFill>
                <a:latin typeface="张海山锐谐体2.0-授权联系：Samtype@QQ.com" pitchFamily="2" charset="-122"/>
                <a:ea typeface="张海山锐谐体2.0-授权联系：Samtype@QQ.com" pitchFamily="2" charset="-122"/>
              </a:rPr>
              <a:t>/</a:t>
            </a:r>
            <a:r>
              <a:rPr lang="zh-CN" altLang="en-US" b="1" dirty="0" smtClean="0">
                <a:solidFill>
                  <a:srgbClr val="11576A"/>
                </a:solidFill>
                <a:latin typeface="张海山锐谐体2.0-授权联系：Samtype@QQ.com" pitchFamily="2" charset="-122"/>
                <a:ea typeface="张海山锐谐体2.0-授权联系：Samtype@QQ.com" pitchFamily="2" charset="-122"/>
              </a:rPr>
              <a:t>汇编语言程序设计课）</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sp>
        <p:nvSpPr>
          <p:cNvPr id="7" name="TextBox 82"/>
          <p:cNvSpPr txBox="1"/>
          <p:nvPr/>
        </p:nvSpPr>
        <p:spPr>
          <a:xfrm>
            <a:off x="983842" y="2897756"/>
            <a:ext cx="6883698" cy="369332"/>
          </a:xfrm>
          <a:prstGeom prst="rect">
            <a:avLst/>
          </a:prstGeom>
          <a:noFill/>
        </p:spPr>
        <p:txBody>
          <a:bodyPr wrap="square" rtlCol="0">
            <a:spAutoFit/>
          </a:bodyPr>
          <a:lstStyle/>
          <a:p>
            <a:pPr marL="342900" lvl="1" indent="-342900">
              <a:spcBef>
                <a:spcPct val="20000"/>
              </a:spcBef>
            </a:pPr>
            <a:r>
              <a:rPr lang="zh-CN" altLang="en-US" b="1" dirty="0" smtClean="0">
                <a:solidFill>
                  <a:srgbClr val="11576A"/>
                </a:solidFill>
                <a:latin typeface="张海山锐谐体2.0-授权联系：Samtype@QQ.com" pitchFamily="2" charset="-122"/>
                <a:ea typeface="张海山锐谐体2.0-授权联系：Samtype@QQ.com" pitchFamily="2" charset="-122"/>
              </a:rPr>
              <a:t>■ 指令集</a:t>
            </a:r>
            <a:r>
              <a:rPr lang="en-US" altLang="zh-CN" b="1" dirty="0" smtClean="0">
                <a:solidFill>
                  <a:srgbClr val="11576A"/>
                </a:solidFill>
                <a:latin typeface="张海山锐谐体2.0-授权联系：Samtype@QQ.com" pitchFamily="2" charset="-122"/>
                <a:ea typeface="张海山锐谐体2.0-授权联系：Samtype@QQ.com" pitchFamily="2" charset="-122"/>
              </a:rPr>
              <a:t>/</a:t>
            </a:r>
            <a:r>
              <a:rPr lang="zh-CN" altLang="en-US" b="1" dirty="0" smtClean="0">
                <a:solidFill>
                  <a:srgbClr val="11576A"/>
                </a:solidFill>
                <a:latin typeface="张海山锐谐体2.0-授权联系：Samtype@QQ.com" pitchFamily="2" charset="-122"/>
                <a:ea typeface="张海山锐谐体2.0-授权联系：Samtype@QQ.com" pitchFamily="2" charset="-122"/>
              </a:rPr>
              <a:t>特权指令   （</a:t>
            </a:r>
            <a:r>
              <a:rPr lang="en-US" altLang="zh-CN" b="1" dirty="0" smtClean="0">
                <a:solidFill>
                  <a:srgbClr val="11576A"/>
                </a:solidFill>
                <a:latin typeface="张海山锐谐体2.0-授权联系：Samtype@QQ.com" pitchFamily="2" charset="-122"/>
                <a:ea typeface="张海山锐谐体2.0-授权联系：Samtype@QQ.com" pitchFamily="2" charset="-122"/>
              </a:rPr>
              <a:t>From</a:t>
            </a:r>
            <a:r>
              <a:rPr lang="zh-CN" altLang="en-US" b="1" dirty="0">
                <a:solidFill>
                  <a:srgbClr val="11576A"/>
                </a:solidFill>
                <a:latin typeface="张海山锐谐体2.0-授权联系：Samtype@QQ.com" pitchFamily="2" charset="-122"/>
                <a:ea typeface="张海山锐谐体2.0-授权联系：Samtype@QQ.com" pitchFamily="2" charset="-122"/>
              </a:rPr>
              <a:t>计算机组成原理</a:t>
            </a:r>
            <a:r>
              <a:rPr lang="zh-CN" altLang="en-US" b="1" dirty="0" smtClean="0">
                <a:solidFill>
                  <a:srgbClr val="11576A"/>
                </a:solidFill>
                <a:latin typeface="张海山锐谐体2.0-授权联系：Samtype@QQ.com" pitchFamily="2" charset="-122"/>
                <a:ea typeface="张海山锐谐体2.0-授权联系：Samtype@QQ.com" pitchFamily="2" charset="-122"/>
              </a:rPr>
              <a:t>课）</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sp>
        <p:nvSpPr>
          <p:cNvPr id="8" name="TextBox 82"/>
          <p:cNvSpPr txBox="1"/>
          <p:nvPr/>
        </p:nvSpPr>
        <p:spPr>
          <a:xfrm>
            <a:off x="988054" y="3426554"/>
            <a:ext cx="6883698" cy="369332"/>
          </a:xfrm>
          <a:prstGeom prst="rect">
            <a:avLst/>
          </a:prstGeom>
          <a:noFill/>
        </p:spPr>
        <p:txBody>
          <a:bodyPr wrap="square" rtlCol="0">
            <a:spAutoFit/>
          </a:bodyPr>
          <a:lstStyle/>
          <a:p>
            <a:pPr marL="342900" lvl="1" indent="-342900">
              <a:spcBef>
                <a:spcPct val="20000"/>
              </a:spcBef>
            </a:pPr>
            <a:r>
              <a:rPr lang="zh-CN" altLang="en-US" b="1" dirty="0" smtClean="0">
                <a:solidFill>
                  <a:srgbClr val="11576A"/>
                </a:solidFill>
                <a:latin typeface="张海山锐谐体2.0-授权联系：Samtype@QQ.com" pitchFamily="2" charset="-122"/>
                <a:ea typeface="张海山锐谐体2.0-授权联系：Samtype@QQ.com" pitchFamily="2" charset="-122"/>
              </a:rPr>
              <a:t>■ 程序运行          （</a:t>
            </a:r>
            <a:r>
              <a:rPr lang="en-US" altLang="zh-CN" b="1" dirty="0" smtClean="0">
                <a:solidFill>
                  <a:srgbClr val="11576A"/>
                </a:solidFill>
                <a:latin typeface="张海山锐谐体2.0-授权联系：Samtype@QQ.com" pitchFamily="2" charset="-122"/>
                <a:ea typeface="张海山锐谐体2.0-授权联系：Samtype@QQ.com" pitchFamily="2" charset="-122"/>
              </a:rPr>
              <a:t>From ALL</a:t>
            </a:r>
            <a:r>
              <a:rPr lang="zh-CN" altLang="en-US" b="1" dirty="0" smtClean="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416737876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500"/>
                                        <p:tgtEl>
                                          <p:spTgt spid="5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57" grpId="0"/>
      <p:bldP spid="5" grpId="0"/>
      <p:bldP spid="6" grpId="0"/>
      <p:bldP spid="7"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p:cNvSpPr txBox="1"/>
          <p:nvPr/>
        </p:nvSpPr>
        <p:spPr>
          <a:xfrm>
            <a:off x="1520806" y="214296"/>
            <a:ext cx="6291554" cy="553998"/>
          </a:xfrm>
          <a:prstGeom prst="rect">
            <a:avLst/>
          </a:prstGeom>
          <a:noFill/>
        </p:spPr>
        <p:txBody>
          <a:bodyPr wrap="square" rtlCol="0">
            <a:spAutoFit/>
          </a:bodyPr>
          <a:lstStyle/>
          <a:p>
            <a:r>
              <a:rPr lang="zh-CN" altLang="en-US" sz="3000" b="1" dirty="0">
                <a:solidFill>
                  <a:srgbClr val="11576A"/>
                </a:solidFill>
                <a:latin typeface="微软雅黑" panose="020B0503020204020204" pitchFamily="34" charset="-122"/>
                <a:ea typeface="微软雅黑" panose="020B0503020204020204" pitchFamily="34" charset="-122"/>
              </a:rPr>
              <a:t>了解</a:t>
            </a:r>
            <a:r>
              <a:rPr lang="en-US" altLang="zh-CN" sz="3000" b="1" dirty="0" err="1">
                <a:solidFill>
                  <a:srgbClr val="11576A"/>
                </a:solidFill>
                <a:latin typeface="微软雅黑" panose="020B0503020204020204" pitchFamily="34" charset="-122"/>
                <a:ea typeface="微软雅黑" panose="020B0503020204020204" pitchFamily="34" charset="-122"/>
              </a:rPr>
              <a:t>ucore</a:t>
            </a:r>
            <a:r>
              <a:rPr lang="zh-CN" altLang="en-US" sz="3000" b="1" dirty="0">
                <a:solidFill>
                  <a:srgbClr val="11576A"/>
                </a:solidFill>
                <a:latin typeface="微软雅黑" panose="020B0503020204020204" pitchFamily="34" charset="-122"/>
                <a:ea typeface="微软雅黑" panose="020B0503020204020204" pitchFamily="34" charset="-122"/>
              </a:rPr>
              <a:t>编程方法和通用数据结构</a:t>
            </a:r>
          </a:p>
        </p:txBody>
      </p:sp>
      <p:sp>
        <p:nvSpPr>
          <p:cNvPr id="57" name="TextBox 82"/>
          <p:cNvSpPr txBox="1"/>
          <p:nvPr/>
        </p:nvSpPr>
        <p:spPr>
          <a:xfrm>
            <a:off x="928662" y="927760"/>
            <a:ext cx="6883698" cy="707886"/>
          </a:xfrm>
          <a:prstGeom prst="rect">
            <a:avLst/>
          </a:prstGeom>
          <a:noFill/>
        </p:spPr>
        <p:txBody>
          <a:bodyPr wrap="square" rtlCol="0">
            <a:spAutoFit/>
          </a:bodyPr>
          <a:lstStyle/>
          <a:p>
            <a:pPr marL="342900" lvl="1" indent="-342900">
              <a:spcBef>
                <a:spcPct val="20000"/>
              </a:spcBef>
            </a:pPr>
            <a:r>
              <a:rPr lang="zh-CN" altLang="en-US" b="1" dirty="0" smtClean="0">
                <a:solidFill>
                  <a:srgbClr val="11576A"/>
                </a:solidFill>
                <a:latin typeface="张海山锐谐体2.0-授权联系：Samtype@QQ.com" pitchFamily="2" charset="-122"/>
                <a:ea typeface="张海山锐谐体2.0-授权联系：Samtype@QQ.com" pitchFamily="2" charset="-122"/>
              </a:rPr>
              <a:t>■ </a:t>
            </a:r>
            <a:r>
              <a:rPr lang="zh-CN" altLang="en-US" sz="2000" b="1" dirty="0">
                <a:solidFill>
                  <a:srgbClr val="11576A"/>
                </a:solidFill>
                <a:latin typeface="微软雅黑" panose="020B0503020204020204" pitchFamily="34" charset="-122"/>
                <a:ea typeface="微软雅黑" panose="020B0503020204020204" pitchFamily="34" charset="-122"/>
              </a:rPr>
              <a:t>ucore主要基于C语言设计，采用了一定的面向对象编程方法。</a:t>
            </a:r>
          </a:p>
        </p:txBody>
      </p:sp>
      <p:sp>
        <p:nvSpPr>
          <p:cNvPr id="2" name="矩形 1"/>
          <p:cNvSpPr/>
          <p:nvPr/>
        </p:nvSpPr>
        <p:spPr>
          <a:xfrm>
            <a:off x="1368152" y="1707654"/>
            <a:ext cx="4572000" cy="2973122"/>
          </a:xfrm>
          <a:prstGeom prst="rect">
            <a:avLst/>
          </a:prstGeom>
        </p:spPr>
        <p:txBody>
          <a:bodyPr>
            <a:spAutoFit/>
          </a:bodyPr>
          <a:lstStyle/>
          <a:p>
            <a:pPr>
              <a:lnSpc>
                <a:spcPct val="80000"/>
              </a:lnSpc>
              <a:spcBef>
                <a:spcPct val="0"/>
              </a:spcBef>
            </a:pPr>
            <a:r>
              <a:rPr lang="zh-CN" altLang="en-US" dirty="0">
                <a:latin typeface="Times" panose="02020603050405020304" pitchFamily="18" charset="0"/>
              </a:rPr>
              <a:t>/lab2/kern/mm/pmm.h</a:t>
            </a:r>
          </a:p>
          <a:p>
            <a:pPr>
              <a:lnSpc>
                <a:spcPct val="80000"/>
              </a:lnSpc>
              <a:spcBef>
                <a:spcPct val="0"/>
              </a:spcBef>
            </a:pPr>
            <a:r>
              <a:rPr lang="zh-CN" altLang="en-US" dirty="0">
                <a:latin typeface="Times" panose="02020603050405020304" pitchFamily="18" charset="0"/>
              </a:rPr>
              <a:t>---------------------------------</a:t>
            </a:r>
          </a:p>
          <a:p>
            <a:pPr>
              <a:lnSpc>
                <a:spcPct val="80000"/>
              </a:lnSpc>
              <a:spcBef>
                <a:spcPct val="0"/>
              </a:spcBef>
            </a:pPr>
            <a:r>
              <a:rPr lang="zh-CN" altLang="en-US" dirty="0">
                <a:latin typeface="Times" panose="02020603050405020304" pitchFamily="18" charset="0"/>
              </a:rPr>
              <a:t>struct pmm_manager {</a:t>
            </a:r>
          </a:p>
          <a:p>
            <a:pPr>
              <a:lnSpc>
                <a:spcPct val="80000"/>
              </a:lnSpc>
              <a:spcBef>
                <a:spcPct val="0"/>
              </a:spcBef>
            </a:pPr>
            <a:r>
              <a:rPr lang="zh-CN" altLang="en-US" dirty="0">
                <a:latin typeface="Times" panose="02020603050405020304" pitchFamily="18" charset="0"/>
              </a:rPr>
              <a:t>    const char *name;  </a:t>
            </a:r>
          </a:p>
          <a:p>
            <a:pPr>
              <a:lnSpc>
                <a:spcPct val="80000"/>
              </a:lnSpc>
              <a:spcBef>
                <a:spcPct val="0"/>
              </a:spcBef>
            </a:pPr>
            <a:r>
              <a:rPr lang="zh-CN" altLang="en-US" dirty="0">
                <a:latin typeface="Times" panose="02020603050405020304" pitchFamily="18" charset="0"/>
              </a:rPr>
              <a:t>    void (*init)(void); </a:t>
            </a:r>
          </a:p>
          <a:p>
            <a:pPr>
              <a:lnSpc>
                <a:spcPct val="80000"/>
              </a:lnSpc>
              <a:spcBef>
                <a:spcPct val="0"/>
              </a:spcBef>
            </a:pPr>
            <a:r>
              <a:rPr lang="zh-CN" altLang="en-US" dirty="0">
                <a:latin typeface="Times" panose="02020603050405020304" pitchFamily="18" charset="0"/>
              </a:rPr>
              <a:t>    void (*init_memmap)(struct Page *base, size_t n); </a:t>
            </a:r>
          </a:p>
          <a:p>
            <a:pPr>
              <a:lnSpc>
                <a:spcPct val="80000"/>
              </a:lnSpc>
              <a:spcBef>
                <a:spcPct val="0"/>
              </a:spcBef>
            </a:pPr>
            <a:r>
              <a:rPr lang="zh-CN" altLang="en-US" dirty="0">
                <a:latin typeface="Times" panose="02020603050405020304" pitchFamily="18" charset="0"/>
              </a:rPr>
              <a:t>    struct Page *(*alloc_pages)(size_t n);  </a:t>
            </a:r>
          </a:p>
          <a:p>
            <a:pPr>
              <a:lnSpc>
                <a:spcPct val="80000"/>
              </a:lnSpc>
              <a:spcBef>
                <a:spcPct val="0"/>
              </a:spcBef>
            </a:pPr>
            <a:r>
              <a:rPr lang="zh-CN" altLang="en-US" dirty="0">
                <a:latin typeface="Times" panose="02020603050405020304" pitchFamily="18" charset="0"/>
              </a:rPr>
              <a:t>    void (*free_pages)(struct Page *base, size_t n);   </a:t>
            </a:r>
          </a:p>
          <a:p>
            <a:pPr>
              <a:lnSpc>
                <a:spcPct val="80000"/>
              </a:lnSpc>
              <a:spcBef>
                <a:spcPct val="0"/>
              </a:spcBef>
            </a:pPr>
            <a:r>
              <a:rPr lang="zh-CN" altLang="en-US" dirty="0">
                <a:latin typeface="Times" panose="02020603050405020304" pitchFamily="18" charset="0"/>
              </a:rPr>
              <a:t>    size_t (*nr_free_pages)(void);                     </a:t>
            </a:r>
          </a:p>
          <a:p>
            <a:pPr>
              <a:lnSpc>
                <a:spcPct val="80000"/>
              </a:lnSpc>
              <a:spcBef>
                <a:spcPct val="0"/>
              </a:spcBef>
            </a:pPr>
            <a:r>
              <a:rPr lang="zh-CN" altLang="en-US" dirty="0">
                <a:latin typeface="Times" panose="02020603050405020304" pitchFamily="18" charset="0"/>
              </a:rPr>
              <a:t>    void (*check)(void);                               </a:t>
            </a:r>
          </a:p>
          <a:p>
            <a:pPr>
              <a:lnSpc>
                <a:spcPct val="80000"/>
              </a:lnSpc>
              <a:spcBef>
                <a:spcPct val="0"/>
              </a:spcBef>
            </a:pPr>
            <a:r>
              <a:rPr lang="zh-CN" altLang="en-US" dirty="0">
                <a:latin typeface="Times" panose="02020603050405020304" pitchFamily="18" charset="0"/>
              </a:rPr>
              <a:t>};</a:t>
            </a:r>
          </a:p>
        </p:txBody>
      </p:sp>
    </p:spTree>
    <p:extLst>
      <p:ext uri="{BB962C8B-B14F-4D97-AF65-F5344CB8AC3E}">
        <p14:creationId xmlns="" xmlns:p14="http://schemas.microsoft.com/office/powerpoint/2010/main" val="273622079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500"/>
                                        <p:tgtEl>
                                          <p:spTgt spid="5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57" grpId="0"/>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p:cNvSpPr txBox="1"/>
          <p:nvPr/>
        </p:nvSpPr>
        <p:spPr>
          <a:xfrm>
            <a:off x="1520806" y="214296"/>
            <a:ext cx="6291554" cy="553998"/>
          </a:xfrm>
          <a:prstGeom prst="rect">
            <a:avLst/>
          </a:prstGeom>
          <a:noFill/>
        </p:spPr>
        <p:txBody>
          <a:bodyPr wrap="square" rtlCol="0">
            <a:spAutoFit/>
          </a:bodyPr>
          <a:lstStyle/>
          <a:p>
            <a:r>
              <a:rPr lang="zh-CN" altLang="en-US" sz="3000" b="1" dirty="0">
                <a:solidFill>
                  <a:srgbClr val="11576A"/>
                </a:solidFill>
                <a:latin typeface="微软雅黑" panose="020B0503020204020204" pitchFamily="34" charset="-122"/>
                <a:ea typeface="微软雅黑" panose="020B0503020204020204" pitchFamily="34" charset="-122"/>
              </a:rPr>
              <a:t>了解</a:t>
            </a:r>
            <a:r>
              <a:rPr lang="en-US" altLang="zh-CN" sz="3000" b="1" dirty="0" err="1">
                <a:solidFill>
                  <a:srgbClr val="11576A"/>
                </a:solidFill>
                <a:latin typeface="微软雅黑" panose="020B0503020204020204" pitchFamily="34" charset="-122"/>
                <a:ea typeface="微软雅黑" panose="020B0503020204020204" pitchFamily="34" charset="-122"/>
              </a:rPr>
              <a:t>ucore</a:t>
            </a:r>
            <a:r>
              <a:rPr lang="zh-CN" altLang="en-US" sz="3000" b="1" dirty="0">
                <a:solidFill>
                  <a:srgbClr val="11576A"/>
                </a:solidFill>
                <a:latin typeface="微软雅黑" panose="020B0503020204020204" pitchFamily="34" charset="-122"/>
                <a:ea typeface="微软雅黑" panose="020B0503020204020204" pitchFamily="34" charset="-122"/>
              </a:rPr>
              <a:t>编程方法和通用数据结构</a:t>
            </a:r>
          </a:p>
        </p:txBody>
      </p:sp>
      <p:sp>
        <p:nvSpPr>
          <p:cNvPr id="57" name="TextBox 82"/>
          <p:cNvSpPr txBox="1"/>
          <p:nvPr/>
        </p:nvSpPr>
        <p:spPr>
          <a:xfrm>
            <a:off x="755576" y="927760"/>
            <a:ext cx="6883698" cy="400110"/>
          </a:xfrm>
          <a:prstGeom prst="rect">
            <a:avLst/>
          </a:prstGeom>
          <a:noFill/>
        </p:spPr>
        <p:txBody>
          <a:bodyPr wrap="square" rtlCol="0">
            <a:spAutoFit/>
          </a:bodyPr>
          <a:lstStyle/>
          <a:p>
            <a:pPr marL="342900" lvl="1" indent="-342900">
              <a:spcBef>
                <a:spcPct val="20000"/>
              </a:spcBef>
            </a:pPr>
            <a:r>
              <a:rPr lang="zh-CN" altLang="en-US" b="1" dirty="0" smtClean="0">
                <a:solidFill>
                  <a:srgbClr val="11576A"/>
                </a:solidFill>
                <a:latin typeface="张海山锐谐体2.0-授权联系：Samtype@QQ.com" pitchFamily="2" charset="-122"/>
                <a:ea typeface="张海山锐谐体2.0-授权联系：Samtype@QQ.com" pitchFamily="2" charset="-122"/>
              </a:rPr>
              <a:t>■ </a:t>
            </a:r>
            <a:r>
              <a:rPr lang="zh-CN" altLang="en-US" sz="2000" b="1" dirty="0" smtClean="0">
                <a:solidFill>
                  <a:srgbClr val="11576A"/>
                </a:solidFill>
                <a:latin typeface="微软雅黑" panose="020B0503020204020204" pitchFamily="34" charset="-122"/>
                <a:ea typeface="微软雅黑" panose="020B0503020204020204" pitchFamily="34" charset="-122"/>
              </a:rPr>
              <a:t>双向</a:t>
            </a:r>
            <a:r>
              <a:rPr lang="zh-CN" altLang="en-US" sz="2000" b="1" dirty="0">
                <a:solidFill>
                  <a:srgbClr val="11576A"/>
                </a:solidFill>
                <a:latin typeface="微软雅黑" panose="020B0503020204020204" pitchFamily="34" charset="-122"/>
                <a:ea typeface="微软雅黑" panose="020B0503020204020204" pitchFamily="34" charset="-122"/>
              </a:rPr>
              <a:t>循环链表</a:t>
            </a:r>
          </a:p>
        </p:txBody>
      </p:sp>
      <p:sp>
        <p:nvSpPr>
          <p:cNvPr id="5" name="Text Box 5"/>
          <p:cNvSpPr txBox="1">
            <a:spLocks noChangeArrowheads="1"/>
          </p:cNvSpPr>
          <p:nvPr/>
        </p:nvSpPr>
        <p:spPr bwMode="auto">
          <a:xfrm>
            <a:off x="1043608" y="1327870"/>
            <a:ext cx="2879725"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Monotype Sorts"/>
              <a:buBlip>
                <a:blip r:embed="rId2"/>
              </a:buBlip>
              <a:defRPr sz="24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1"/>
              </a:buClr>
              <a:buSzPct val="100000"/>
              <a:buFont typeface="Monotype Sorts"/>
              <a:buChar char="Ø"/>
              <a:defRPr sz="2000">
                <a:solidFill>
                  <a:schemeClr val="folHlink"/>
                </a:solidFill>
                <a:latin typeface="Times New Roman" panose="02020603050405020304" pitchFamily="18" charset="0"/>
                <a:ea typeface="MS PGothic" panose="020B0600070205080204" pitchFamily="34" charset="-128"/>
              </a:defRPr>
            </a:lvl2pPr>
            <a:lvl3pPr marL="1143000" indent="-228600">
              <a:spcBef>
                <a:spcPct val="20000"/>
              </a:spcBef>
              <a:buClr>
                <a:schemeClr val="tx1"/>
              </a:buClr>
              <a:buSzPct val="75000"/>
              <a:buFont typeface="Monotype Sorts"/>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accent2"/>
              </a:buClr>
              <a:buSzPct val="65000"/>
              <a:buFont typeface="Monotype Sorts"/>
              <a:buChar char=""/>
              <a:defRPr sz="16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SzTx/>
              <a:buFont typeface="Arial" panose="020B0604020202020204" pitchFamily="34" charset="0"/>
              <a:buNone/>
            </a:pPr>
            <a:r>
              <a:rPr lang="en-US" altLang="zh-CN" dirty="0">
                <a:latin typeface="Times" panose="02020603050405020304" pitchFamily="18" charset="0"/>
                <a:ea typeface="宋体" panose="02010600030101010101" pitchFamily="2" charset="-122"/>
              </a:rPr>
              <a:t>typedef struct foo {</a:t>
            </a:r>
          </a:p>
          <a:p>
            <a:pPr eaLnBrk="1" hangingPunct="1">
              <a:spcBef>
                <a:spcPct val="0"/>
              </a:spcBef>
              <a:buClrTx/>
              <a:buSzTx/>
              <a:buFont typeface="Arial" panose="020B0604020202020204" pitchFamily="34" charset="0"/>
              <a:buNone/>
            </a:pPr>
            <a:r>
              <a:rPr lang="en-US" altLang="zh-CN" dirty="0">
                <a:latin typeface="Times" panose="02020603050405020304" pitchFamily="18" charset="0"/>
                <a:ea typeface="宋体" panose="02010600030101010101" pitchFamily="2" charset="-122"/>
              </a:rPr>
              <a:t>    </a:t>
            </a:r>
            <a:r>
              <a:rPr lang="en-US" altLang="zh-CN" dirty="0" err="1">
                <a:latin typeface="Times" panose="02020603050405020304" pitchFamily="18" charset="0"/>
                <a:ea typeface="宋体" panose="02010600030101010101" pitchFamily="2" charset="-122"/>
              </a:rPr>
              <a:t>ElemType</a:t>
            </a:r>
            <a:r>
              <a:rPr lang="en-US" altLang="zh-CN" dirty="0">
                <a:latin typeface="Times" panose="02020603050405020304" pitchFamily="18" charset="0"/>
                <a:ea typeface="宋体" panose="02010600030101010101" pitchFamily="2" charset="-122"/>
              </a:rPr>
              <a:t> data;</a:t>
            </a:r>
          </a:p>
          <a:p>
            <a:pPr eaLnBrk="1" hangingPunct="1">
              <a:spcBef>
                <a:spcPct val="0"/>
              </a:spcBef>
              <a:buClrTx/>
              <a:buSzTx/>
              <a:buFont typeface="Arial" panose="020B0604020202020204" pitchFamily="34" charset="0"/>
              <a:buNone/>
            </a:pPr>
            <a:r>
              <a:rPr lang="en-US" altLang="zh-CN" dirty="0">
                <a:latin typeface="Times" panose="02020603050405020304" pitchFamily="18" charset="0"/>
                <a:ea typeface="宋体" panose="02010600030101010101" pitchFamily="2" charset="-122"/>
              </a:rPr>
              <a:t>    struct foo *</a:t>
            </a:r>
            <a:r>
              <a:rPr lang="en-US" altLang="zh-CN" dirty="0" err="1">
                <a:latin typeface="Times" panose="02020603050405020304" pitchFamily="18" charset="0"/>
                <a:ea typeface="宋体" panose="02010600030101010101" pitchFamily="2" charset="-122"/>
              </a:rPr>
              <a:t>prev</a:t>
            </a:r>
            <a:r>
              <a:rPr lang="en-US" altLang="zh-CN" dirty="0">
                <a:latin typeface="Times" panose="02020603050405020304" pitchFamily="18" charset="0"/>
                <a:ea typeface="宋体" panose="02010600030101010101" pitchFamily="2" charset="-122"/>
              </a:rPr>
              <a:t>;</a:t>
            </a:r>
          </a:p>
          <a:p>
            <a:pPr eaLnBrk="1" hangingPunct="1">
              <a:spcBef>
                <a:spcPct val="0"/>
              </a:spcBef>
              <a:buClrTx/>
              <a:buSzTx/>
              <a:buFont typeface="Arial" panose="020B0604020202020204" pitchFamily="34" charset="0"/>
              <a:buNone/>
            </a:pPr>
            <a:r>
              <a:rPr lang="en-US" altLang="zh-CN" dirty="0">
                <a:latin typeface="Times" panose="02020603050405020304" pitchFamily="18" charset="0"/>
                <a:ea typeface="宋体" panose="02010600030101010101" pitchFamily="2" charset="-122"/>
              </a:rPr>
              <a:t>    </a:t>
            </a:r>
            <a:r>
              <a:rPr lang="en-US" altLang="zh-CN" dirty="0" err="1">
                <a:latin typeface="Times" panose="02020603050405020304" pitchFamily="18" charset="0"/>
                <a:ea typeface="宋体" panose="02010600030101010101" pitchFamily="2" charset="-122"/>
              </a:rPr>
              <a:t>struct</a:t>
            </a:r>
            <a:r>
              <a:rPr lang="en-US" altLang="zh-CN" dirty="0">
                <a:latin typeface="Times" panose="02020603050405020304" pitchFamily="18" charset="0"/>
                <a:ea typeface="宋体" panose="02010600030101010101" pitchFamily="2" charset="-122"/>
              </a:rPr>
              <a:t> foo *next;</a:t>
            </a:r>
          </a:p>
          <a:p>
            <a:pPr eaLnBrk="1" hangingPunct="1">
              <a:spcBef>
                <a:spcPct val="0"/>
              </a:spcBef>
              <a:buClrTx/>
              <a:buSzTx/>
              <a:buFont typeface="Arial" panose="020B0604020202020204" pitchFamily="34" charset="0"/>
              <a:buNone/>
            </a:pPr>
            <a:r>
              <a:rPr lang="en-US" altLang="zh-CN" dirty="0">
                <a:latin typeface="Times" panose="02020603050405020304" pitchFamily="18" charset="0"/>
                <a:ea typeface="宋体" panose="02010600030101010101" pitchFamily="2" charset="-122"/>
              </a:rPr>
              <a:t>} </a:t>
            </a:r>
            <a:r>
              <a:rPr lang="en-US" altLang="zh-CN" dirty="0" err="1">
                <a:latin typeface="Times" panose="02020603050405020304" pitchFamily="18" charset="0"/>
                <a:ea typeface="宋体" panose="02010600030101010101" pitchFamily="2" charset="-122"/>
              </a:rPr>
              <a:t>foo_t</a:t>
            </a:r>
            <a:r>
              <a:rPr lang="en-US" altLang="zh-CN" dirty="0">
                <a:latin typeface="Times" panose="02020603050405020304" pitchFamily="18" charset="0"/>
                <a:ea typeface="宋体" panose="02010600030101010101" pitchFamily="2" charset="-122"/>
              </a:rPr>
              <a:t>;</a:t>
            </a:r>
          </a:p>
          <a:p>
            <a:pPr eaLnBrk="1" hangingPunct="1">
              <a:spcBef>
                <a:spcPct val="0"/>
              </a:spcBef>
              <a:buClrTx/>
              <a:buSzTx/>
              <a:buFont typeface="Arial" panose="020B0604020202020204" pitchFamily="34" charset="0"/>
              <a:buNone/>
            </a:pPr>
            <a:endParaRPr lang="en-US" altLang="zh-CN" dirty="0">
              <a:latin typeface="Times" panose="02020603050405020304" pitchFamily="18" charset="0"/>
              <a:ea typeface="宋体" panose="02010600030101010101" pitchFamily="2" charset="-122"/>
            </a:endParaRPr>
          </a:p>
        </p:txBody>
      </p:sp>
      <p:pic>
        <p:nvPicPr>
          <p:cNvPr id="6" name="Picture 6"/>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779912" y="1419732"/>
            <a:ext cx="4680519" cy="165607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7" name="TextBox 82"/>
          <p:cNvSpPr txBox="1"/>
          <p:nvPr/>
        </p:nvSpPr>
        <p:spPr>
          <a:xfrm>
            <a:off x="1122405" y="3651870"/>
            <a:ext cx="6257907" cy="707886"/>
          </a:xfrm>
          <a:prstGeom prst="rect">
            <a:avLst/>
          </a:prstGeom>
          <a:noFill/>
        </p:spPr>
        <p:txBody>
          <a:bodyPr wrap="square" rtlCol="0">
            <a:spAutoFit/>
          </a:bodyPr>
          <a:lstStyle/>
          <a:p>
            <a:pPr marL="0" lvl="1">
              <a:spcBef>
                <a:spcPct val="20000"/>
              </a:spcBef>
            </a:pPr>
            <a:r>
              <a:rPr lang="zh-CN" altLang="en-US" sz="2000" b="1" dirty="0">
                <a:solidFill>
                  <a:srgbClr val="11576A"/>
                </a:solidFill>
                <a:latin typeface="微软雅黑" panose="020B0503020204020204" pitchFamily="34" charset="-122"/>
                <a:ea typeface="微软雅黑" panose="020B0503020204020204" pitchFamily="34" charset="-122"/>
              </a:rPr>
              <a:t>需要为每种特定数据结构类型定义针对这个数据结构的特定链表插入、删除等各种操作，会导致代码冗余。</a:t>
            </a:r>
          </a:p>
        </p:txBody>
      </p:sp>
    </p:spTree>
    <p:extLst>
      <p:ext uri="{BB962C8B-B14F-4D97-AF65-F5344CB8AC3E}">
        <p14:creationId xmlns="" xmlns:p14="http://schemas.microsoft.com/office/powerpoint/2010/main" val="20573507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500"/>
                                        <p:tgtEl>
                                          <p:spTgt spid="5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22" presetClass="entr" presetSubtype="8"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57" grpId="0"/>
      <p:bldP spid="5"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p:cNvSpPr txBox="1"/>
          <p:nvPr/>
        </p:nvSpPr>
        <p:spPr>
          <a:xfrm>
            <a:off x="1520806" y="214296"/>
            <a:ext cx="6291554" cy="553998"/>
          </a:xfrm>
          <a:prstGeom prst="rect">
            <a:avLst/>
          </a:prstGeom>
          <a:noFill/>
        </p:spPr>
        <p:txBody>
          <a:bodyPr wrap="square" rtlCol="0">
            <a:spAutoFit/>
          </a:bodyPr>
          <a:lstStyle/>
          <a:p>
            <a:r>
              <a:rPr lang="zh-CN" altLang="en-US" sz="3000" b="1" dirty="0">
                <a:solidFill>
                  <a:srgbClr val="11576A"/>
                </a:solidFill>
                <a:latin typeface="微软雅黑" panose="020B0503020204020204" pitchFamily="34" charset="-122"/>
                <a:ea typeface="微软雅黑" panose="020B0503020204020204" pitchFamily="34" charset="-122"/>
              </a:rPr>
              <a:t>了解</a:t>
            </a:r>
            <a:r>
              <a:rPr lang="en-US" altLang="zh-CN" sz="3000" b="1" dirty="0" err="1">
                <a:solidFill>
                  <a:srgbClr val="11576A"/>
                </a:solidFill>
                <a:latin typeface="微软雅黑" panose="020B0503020204020204" pitchFamily="34" charset="-122"/>
                <a:ea typeface="微软雅黑" panose="020B0503020204020204" pitchFamily="34" charset="-122"/>
              </a:rPr>
              <a:t>ucore</a:t>
            </a:r>
            <a:r>
              <a:rPr lang="zh-CN" altLang="en-US" sz="3000" b="1" dirty="0">
                <a:solidFill>
                  <a:srgbClr val="11576A"/>
                </a:solidFill>
                <a:latin typeface="微软雅黑" panose="020B0503020204020204" pitchFamily="34" charset="-122"/>
                <a:ea typeface="微软雅黑" panose="020B0503020204020204" pitchFamily="34" charset="-122"/>
              </a:rPr>
              <a:t>编程方法和通用数据结构</a:t>
            </a:r>
          </a:p>
        </p:txBody>
      </p:sp>
      <p:sp>
        <p:nvSpPr>
          <p:cNvPr id="57" name="TextBox 82"/>
          <p:cNvSpPr txBox="1"/>
          <p:nvPr/>
        </p:nvSpPr>
        <p:spPr>
          <a:xfrm>
            <a:off x="755576" y="843558"/>
            <a:ext cx="6883698" cy="400110"/>
          </a:xfrm>
          <a:prstGeom prst="rect">
            <a:avLst/>
          </a:prstGeom>
          <a:noFill/>
        </p:spPr>
        <p:txBody>
          <a:bodyPr wrap="square" rtlCol="0">
            <a:spAutoFit/>
          </a:bodyPr>
          <a:lstStyle/>
          <a:p>
            <a:r>
              <a:rPr lang="zh-CN" altLang="en-US" b="1" dirty="0" smtClean="0">
                <a:solidFill>
                  <a:srgbClr val="11576A"/>
                </a:solidFill>
                <a:latin typeface="张海山锐谐体2.0-授权联系：Samtype@QQ.com" pitchFamily="2" charset="-122"/>
                <a:ea typeface="张海山锐谐体2.0-授权联系：Samtype@QQ.com" pitchFamily="2" charset="-122"/>
              </a:rPr>
              <a:t>■ </a:t>
            </a:r>
            <a:r>
              <a:rPr lang="zh-CN" altLang="en-US" sz="2000" b="1" dirty="0">
                <a:solidFill>
                  <a:srgbClr val="11576A"/>
                </a:solidFill>
                <a:latin typeface="微软雅黑" panose="020B0503020204020204" pitchFamily="34" charset="-122"/>
                <a:ea typeface="微软雅黑" panose="020B0503020204020204" pitchFamily="34" charset="-122"/>
              </a:rPr>
              <a:t>uCore的双向链表结构定义</a:t>
            </a:r>
          </a:p>
        </p:txBody>
      </p:sp>
      <p:sp>
        <p:nvSpPr>
          <p:cNvPr id="8" name="Text Box 5"/>
          <p:cNvSpPr txBox="1">
            <a:spLocks noChangeArrowheads="1"/>
          </p:cNvSpPr>
          <p:nvPr/>
        </p:nvSpPr>
        <p:spPr bwMode="auto">
          <a:xfrm>
            <a:off x="1115616" y="1234158"/>
            <a:ext cx="3436518"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75000"/>
              <a:buFont typeface="Monotype Sorts"/>
              <a:buBlip>
                <a:blip r:embed="rId3"/>
              </a:buBlip>
              <a:defRPr sz="24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1"/>
              </a:buClr>
              <a:buSzPct val="100000"/>
              <a:buFont typeface="Monotype Sorts"/>
              <a:buChar char="Ø"/>
              <a:defRPr sz="2000">
                <a:solidFill>
                  <a:schemeClr val="folHlink"/>
                </a:solidFill>
                <a:latin typeface="Times New Roman" panose="02020603050405020304" pitchFamily="18" charset="0"/>
                <a:ea typeface="MS PGothic" panose="020B0600070205080204" pitchFamily="34" charset="-128"/>
              </a:defRPr>
            </a:lvl2pPr>
            <a:lvl3pPr marL="1143000" indent="-228600">
              <a:spcBef>
                <a:spcPct val="20000"/>
              </a:spcBef>
              <a:buClr>
                <a:schemeClr val="tx1"/>
              </a:buClr>
              <a:buSzPct val="75000"/>
              <a:buFont typeface="Monotype Sorts"/>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accent2"/>
              </a:buClr>
              <a:buSzPct val="65000"/>
              <a:buFont typeface="Monotype Sorts"/>
              <a:buChar char=""/>
              <a:defRPr sz="16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spcBef>
                <a:spcPct val="0"/>
              </a:spcBef>
              <a:buClrTx/>
              <a:buSzTx/>
              <a:buFont typeface="Arial" panose="020B0604020202020204" pitchFamily="34" charset="0"/>
              <a:buNone/>
            </a:pPr>
            <a:r>
              <a:rPr lang="en-US" altLang="zh-CN" sz="2000" dirty="0">
                <a:latin typeface="Times" panose="02020603050405020304" pitchFamily="18" charset="0"/>
                <a:ea typeface="宋体" panose="02010600030101010101" pitchFamily="2" charset="-122"/>
              </a:rPr>
              <a:t>struct </a:t>
            </a:r>
            <a:r>
              <a:rPr lang="en-US" altLang="zh-CN" sz="2000" dirty="0" err="1">
                <a:latin typeface="Times" panose="02020603050405020304" pitchFamily="18" charset="0"/>
                <a:ea typeface="宋体" panose="02010600030101010101" pitchFamily="2" charset="-122"/>
              </a:rPr>
              <a:t>list_entry</a:t>
            </a:r>
            <a:r>
              <a:rPr lang="en-US" altLang="zh-CN" sz="2000" dirty="0">
                <a:latin typeface="Times" panose="02020603050405020304" pitchFamily="18" charset="0"/>
                <a:ea typeface="宋体" panose="02010600030101010101" pitchFamily="2" charset="-122"/>
              </a:rPr>
              <a:t> {</a:t>
            </a:r>
          </a:p>
          <a:p>
            <a:pPr eaLnBrk="1" hangingPunct="1">
              <a:lnSpc>
                <a:spcPct val="90000"/>
              </a:lnSpc>
              <a:spcBef>
                <a:spcPct val="0"/>
              </a:spcBef>
              <a:buClrTx/>
              <a:buSzTx/>
              <a:buFont typeface="Arial" panose="020B0604020202020204" pitchFamily="34" charset="0"/>
              <a:buNone/>
            </a:pPr>
            <a:r>
              <a:rPr lang="en-US" altLang="zh-CN" sz="2000" dirty="0">
                <a:latin typeface="Times" panose="02020603050405020304" pitchFamily="18" charset="0"/>
                <a:ea typeface="宋体" panose="02010600030101010101" pitchFamily="2" charset="-122"/>
              </a:rPr>
              <a:t>    </a:t>
            </a:r>
            <a:r>
              <a:rPr lang="en-US" altLang="zh-CN" sz="2000" dirty="0" err="1">
                <a:latin typeface="Times" panose="02020603050405020304" pitchFamily="18" charset="0"/>
                <a:ea typeface="宋体" panose="02010600030101010101" pitchFamily="2" charset="-122"/>
              </a:rPr>
              <a:t>struct</a:t>
            </a:r>
            <a:r>
              <a:rPr lang="en-US" altLang="zh-CN" sz="2000" dirty="0">
                <a:latin typeface="Times" panose="02020603050405020304" pitchFamily="18" charset="0"/>
                <a:ea typeface="宋体" panose="02010600030101010101" pitchFamily="2" charset="-122"/>
              </a:rPr>
              <a:t> </a:t>
            </a:r>
            <a:r>
              <a:rPr lang="en-US" altLang="zh-CN" sz="2000" dirty="0" err="1">
                <a:latin typeface="Times" panose="02020603050405020304" pitchFamily="18" charset="0"/>
                <a:ea typeface="宋体" panose="02010600030101010101" pitchFamily="2" charset="-122"/>
              </a:rPr>
              <a:t>list_entry</a:t>
            </a:r>
            <a:r>
              <a:rPr lang="en-US" altLang="zh-CN" sz="2000" dirty="0">
                <a:latin typeface="Times" panose="02020603050405020304" pitchFamily="18" charset="0"/>
                <a:ea typeface="宋体" panose="02010600030101010101" pitchFamily="2" charset="-122"/>
              </a:rPr>
              <a:t> *</a:t>
            </a:r>
            <a:r>
              <a:rPr lang="en-US" altLang="zh-CN" sz="2000" dirty="0" err="1">
                <a:latin typeface="Times" panose="02020603050405020304" pitchFamily="18" charset="0"/>
                <a:ea typeface="宋体" panose="02010600030101010101" pitchFamily="2" charset="-122"/>
              </a:rPr>
              <a:t>prev</a:t>
            </a:r>
            <a:r>
              <a:rPr lang="en-US" altLang="zh-CN" sz="2000" dirty="0">
                <a:latin typeface="Times" panose="02020603050405020304" pitchFamily="18" charset="0"/>
                <a:ea typeface="宋体" panose="02010600030101010101" pitchFamily="2" charset="-122"/>
              </a:rPr>
              <a:t>, *next;</a:t>
            </a:r>
          </a:p>
          <a:p>
            <a:pPr eaLnBrk="1" hangingPunct="1">
              <a:lnSpc>
                <a:spcPct val="90000"/>
              </a:lnSpc>
              <a:spcBef>
                <a:spcPct val="0"/>
              </a:spcBef>
              <a:buClrTx/>
              <a:buSzTx/>
              <a:buFont typeface="Arial" panose="020B0604020202020204" pitchFamily="34" charset="0"/>
              <a:buNone/>
            </a:pPr>
            <a:r>
              <a:rPr lang="en-US" altLang="zh-CN" sz="2000" dirty="0">
                <a:latin typeface="Times" panose="02020603050405020304" pitchFamily="18" charset="0"/>
                <a:ea typeface="宋体" panose="02010600030101010101" pitchFamily="2" charset="-122"/>
              </a:rPr>
              <a:t>};</a:t>
            </a:r>
          </a:p>
        </p:txBody>
      </p:sp>
      <p:sp>
        <p:nvSpPr>
          <p:cNvPr id="9" name="Text Box 6"/>
          <p:cNvSpPr txBox="1">
            <a:spLocks noChangeArrowheads="1"/>
          </p:cNvSpPr>
          <p:nvPr/>
        </p:nvSpPr>
        <p:spPr bwMode="auto">
          <a:xfrm>
            <a:off x="1115616" y="2159939"/>
            <a:ext cx="3346450"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Monotype Sorts"/>
              <a:buBlip>
                <a:blip r:embed="rId3"/>
              </a:buBlip>
              <a:defRPr sz="24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1"/>
              </a:buClr>
              <a:buSzPct val="100000"/>
              <a:buFont typeface="Monotype Sorts"/>
              <a:buChar char="Ø"/>
              <a:defRPr sz="2000">
                <a:solidFill>
                  <a:schemeClr val="folHlink"/>
                </a:solidFill>
                <a:latin typeface="Times New Roman" panose="02020603050405020304" pitchFamily="18" charset="0"/>
                <a:ea typeface="MS PGothic" panose="020B0600070205080204" pitchFamily="34" charset="-128"/>
              </a:defRPr>
            </a:lvl2pPr>
            <a:lvl3pPr marL="1143000" indent="-228600">
              <a:spcBef>
                <a:spcPct val="20000"/>
              </a:spcBef>
              <a:buClr>
                <a:schemeClr val="tx1"/>
              </a:buClr>
              <a:buSzPct val="75000"/>
              <a:buFont typeface="Monotype Sorts"/>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accent2"/>
              </a:buClr>
              <a:buSzPct val="65000"/>
              <a:buFont typeface="Monotype Sorts"/>
              <a:buChar char=""/>
              <a:defRPr sz="16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spcBef>
                <a:spcPct val="0"/>
              </a:spcBef>
              <a:buClrTx/>
              <a:buSzTx/>
              <a:buFont typeface="Arial" panose="020B0604020202020204" pitchFamily="34" charset="0"/>
              <a:buNone/>
            </a:pPr>
            <a:r>
              <a:rPr lang="en-US" altLang="zh-CN" sz="2000" dirty="0">
                <a:latin typeface="Times" panose="02020603050405020304" pitchFamily="18" charset="0"/>
                <a:ea typeface="宋体" panose="02010600030101010101" pitchFamily="2" charset="-122"/>
              </a:rPr>
              <a:t>typedef struct {</a:t>
            </a:r>
          </a:p>
          <a:p>
            <a:pPr eaLnBrk="1" hangingPunct="1">
              <a:lnSpc>
                <a:spcPct val="90000"/>
              </a:lnSpc>
              <a:spcBef>
                <a:spcPct val="0"/>
              </a:spcBef>
              <a:buClrTx/>
              <a:buSzTx/>
              <a:buFont typeface="Arial" panose="020B0604020202020204" pitchFamily="34" charset="0"/>
              <a:buNone/>
            </a:pPr>
            <a:r>
              <a:rPr lang="en-US" altLang="zh-CN" sz="2000" dirty="0">
                <a:latin typeface="Times" panose="02020603050405020304" pitchFamily="18" charset="0"/>
                <a:ea typeface="宋体" panose="02010600030101010101" pitchFamily="2" charset="-122"/>
              </a:rPr>
              <a:t>    </a:t>
            </a:r>
            <a:r>
              <a:rPr lang="en-US" altLang="zh-CN" sz="2000" dirty="0" err="1">
                <a:latin typeface="Times" panose="02020603050405020304" pitchFamily="18" charset="0"/>
                <a:ea typeface="宋体" panose="02010600030101010101" pitchFamily="2" charset="-122"/>
              </a:rPr>
              <a:t>list_entry_t</a:t>
            </a:r>
            <a:r>
              <a:rPr lang="en-US" altLang="zh-CN" sz="2000" dirty="0">
                <a:latin typeface="Times" panose="02020603050405020304" pitchFamily="18" charset="0"/>
                <a:ea typeface="宋体" panose="02010600030101010101" pitchFamily="2" charset="-122"/>
              </a:rPr>
              <a:t> </a:t>
            </a:r>
            <a:r>
              <a:rPr lang="en-US" altLang="zh-CN" sz="2000" dirty="0" err="1">
                <a:latin typeface="Times" panose="02020603050405020304" pitchFamily="18" charset="0"/>
                <a:ea typeface="宋体" panose="02010600030101010101" pitchFamily="2" charset="-122"/>
              </a:rPr>
              <a:t>free_list</a:t>
            </a:r>
            <a:r>
              <a:rPr lang="en-US" altLang="zh-CN" sz="2000" dirty="0">
                <a:latin typeface="Times" panose="02020603050405020304" pitchFamily="18" charset="0"/>
                <a:ea typeface="宋体" panose="02010600030101010101" pitchFamily="2" charset="-122"/>
              </a:rPr>
              <a:t>; </a:t>
            </a:r>
          </a:p>
          <a:p>
            <a:pPr eaLnBrk="1" hangingPunct="1">
              <a:lnSpc>
                <a:spcPct val="90000"/>
              </a:lnSpc>
              <a:spcBef>
                <a:spcPct val="0"/>
              </a:spcBef>
              <a:buClrTx/>
              <a:buSzTx/>
              <a:buFont typeface="Arial" panose="020B0604020202020204" pitchFamily="34" charset="0"/>
              <a:buNone/>
            </a:pPr>
            <a:r>
              <a:rPr lang="en-US" altLang="zh-CN" sz="2000" dirty="0">
                <a:latin typeface="Times" panose="02020603050405020304" pitchFamily="18" charset="0"/>
                <a:ea typeface="宋体" panose="02010600030101010101" pitchFamily="2" charset="-122"/>
              </a:rPr>
              <a:t>    unsigned </a:t>
            </a:r>
            <a:r>
              <a:rPr lang="en-US" altLang="zh-CN" sz="2000" dirty="0" err="1">
                <a:latin typeface="Times" panose="02020603050405020304" pitchFamily="18" charset="0"/>
                <a:ea typeface="宋体" panose="02010600030101010101" pitchFamily="2" charset="-122"/>
              </a:rPr>
              <a:t>int</a:t>
            </a:r>
            <a:r>
              <a:rPr lang="en-US" altLang="zh-CN" sz="2000" dirty="0">
                <a:latin typeface="Times" panose="02020603050405020304" pitchFamily="18" charset="0"/>
                <a:ea typeface="宋体" panose="02010600030101010101" pitchFamily="2" charset="-122"/>
              </a:rPr>
              <a:t> </a:t>
            </a:r>
            <a:r>
              <a:rPr lang="en-US" altLang="zh-CN" sz="2000" dirty="0" err="1">
                <a:latin typeface="Times" panose="02020603050405020304" pitchFamily="18" charset="0"/>
                <a:ea typeface="宋体" panose="02010600030101010101" pitchFamily="2" charset="-122"/>
              </a:rPr>
              <a:t>nr_free</a:t>
            </a:r>
            <a:r>
              <a:rPr lang="en-US" altLang="zh-CN" sz="2000" dirty="0">
                <a:latin typeface="Times" panose="02020603050405020304" pitchFamily="18" charset="0"/>
                <a:ea typeface="宋体" panose="02010600030101010101" pitchFamily="2" charset="-122"/>
              </a:rPr>
              <a:t>; </a:t>
            </a:r>
          </a:p>
          <a:p>
            <a:pPr eaLnBrk="1" hangingPunct="1">
              <a:lnSpc>
                <a:spcPct val="90000"/>
              </a:lnSpc>
              <a:spcBef>
                <a:spcPct val="0"/>
              </a:spcBef>
              <a:buClrTx/>
              <a:buSzTx/>
              <a:buFont typeface="Arial" panose="020B0604020202020204" pitchFamily="34" charset="0"/>
              <a:buNone/>
            </a:pPr>
            <a:r>
              <a:rPr lang="en-US" altLang="zh-CN" sz="2000" dirty="0">
                <a:latin typeface="Times" panose="02020603050405020304" pitchFamily="18" charset="0"/>
                <a:ea typeface="宋体" panose="02010600030101010101" pitchFamily="2" charset="-122"/>
              </a:rPr>
              <a:t>} </a:t>
            </a:r>
            <a:r>
              <a:rPr lang="en-US" altLang="zh-CN" sz="2000" dirty="0" err="1">
                <a:latin typeface="Times" panose="02020603050405020304" pitchFamily="18" charset="0"/>
                <a:ea typeface="宋体" panose="02010600030101010101" pitchFamily="2" charset="-122"/>
              </a:rPr>
              <a:t>free_area_t</a:t>
            </a:r>
            <a:r>
              <a:rPr lang="en-US" altLang="zh-CN" sz="2000" dirty="0">
                <a:latin typeface="Times" panose="02020603050405020304" pitchFamily="18" charset="0"/>
                <a:ea typeface="宋体" panose="02010600030101010101" pitchFamily="2" charset="-122"/>
              </a:rPr>
              <a:t>;</a:t>
            </a:r>
          </a:p>
        </p:txBody>
      </p:sp>
      <p:sp>
        <p:nvSpPr>
          <p:cNvPr id="10" name="Text Box 7"/>
          <p:cNvSpPr txBox="1">
            <a:spLocks noChangeArrowheads="1"/>
          </p:cNvSpPr>
          <p:nvPr/>
        </p:nvSpPr>
        <p:spPr bwMode="auto">
          <a:xfrm>
            <a:off x="1115616" y="3423652"/>
            <a:ext cx="2813591" cy="1477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75000"/>
              <a:buFont typeface="Monotype Sorts"/>
              <a:buBlip>
                <a:blip r:embed="rId3"/>
              </a:buBlip>
              <a:defRPr sz="24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1"/>
              </a:buClr>
              <a:buSzPct val="100000"/>
              <a:buFont typeface="Monotype Sorts"/>
              <a:buChar char="Ø"/>
              <a:defRPr sz="2000">
                <a:solidFill>
                  <a:schemeClr val="folHlink"/>
                </a:solidFill>
                <a:latin typeface="Times New Roman" panose="02020603050405020304" pitchFamily="18" charset="0"/>
                <a:ea typeface="MS PGothic" panose="020B0600070205080204" pitchFamily="34" charset="-128"/>
              </a:defRPr>
            </a:lvl2pPr>
            <a:lvl3pPr marL="1143000" indent="-228600">
              <a:spcBef>
                <a:spcPct val="20000"/>
              </a:spcBef>
              <a:buClr>
                <a:schemeClr val="tx1"/>
              </a:buClr>
              <a:buSzPct val="75000"/>
              <a:buFont typeface="Monotype Sorts"/>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accent2"/>
              </a:buClr>
              <a:buSzPct val="65000"/>
              <a:buFont typeface="Monotype Sorts"/>
              <a:buChar char=""/>
              <a:defRPr sz="16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spcBef>
                <a:spcPct val="0"/>
              </a:spcBef>
              <a:buClrTx/>
              <a:buSzTx/>
              <a:buFont typeface="Arial" panose="020B0604020202020204" pitchFamily="34" charset="0"/>
              <a:buNone/>
            </a:pPr>
            <a:r>
              <a:rPr lang="en-US" altLang="zh-CN" sz="2000" dirty="0">
                <a:latin typeface="Times" panose="02020603050405020304" pitchFamily="18" charset="0"/>
                <a:ea typeface="宋体" panose="02010600030101010101" pitchFamily="2" charset="-122"/>
              </a:rPr>
              <a:t>struct Page {</a:t>
            </a:r>
          </a:p>
          <a:p>
            <a:pPr eaLnBrk="1" hangingPunct="1">
              <a:lnSpc>
                <a:spcPct val="90000"/>
              </a:lnSpc>
              <a:spcBef>
                <a:spcPct val="0"/>
              </a:spcBef>
              <a:buClrTx/>
              <a:buSzTx/>
              <a:buFont typeface="Arial" panose="020B0604020202020204" pitchFamily="34" charset="0"/>
              <a:buNone/>
            </a:pPr>
            <a:r>
              <a:rPr lang="en-US" altLang="zh-CN" sz="2000" dirty="0">
                <a:latin typeface="Times" panose="02020603050405020304" pitchFamily="18" charset="0"/>
                <a:ea typeface="宋体" panose="02010600030101010101" pitchFamily="2" charset="-122"/>
              </a:rPr>
              <a:t>    </a:t>
            </a:r>
            <a:r>
              <a:rPr lang="en-US" altLang="zh-CN" sz="2000" dirty="0" err="1">
                <a:latin typeface="Times" panose="02020603050405020304" pitchFamily="18" charset="0"/>
                <a:ea typeface="宋体" panose="02010600030101010101" pitchFamily="2" charset="-122"/>
              </a:rPr>
              <a:t>atomic_t</a:t>
            </a:r>
            <a:r>
              <a:rPr lang="en-US" altLang="zh-CN" sz="2000" dirty="0">
                <a:latin typeface="Times" panose="02020603050405020304" pitchFamily="18" charset="0"/>
                <a:ea typeface="宋体" panose="02010600030101010101" pitchFamily="2" charset="-122"/>
              </a:rPr>
              <a:t> ref; </a:t>
            </a:r>
          </a:p>
          <a:p>
            <a:pPr eaLnBrk="1" hangingPunct="1">
              <a:lnSpc>
                <a:spcPct val="90000"/>
              </a:lnSpc>
              <a:spcBef>
                <a:spcPct val="0"/>
              </a:spcBef>
              <a:buClrTx/>
              <a:buSzTx/>
              <a:buFont typeface="Arial" panose="020B0604020202020204" pitchFamily="34" charset="0"/>
              <a:buNone/>
            </a:pPr>
            <a:r>
              <a:rPr lang="en-US" altLang="zh-CN" sz="2000" dirty="0">
                <a:latin typeface="Times" panose="02020603050405020304" pitchFamily="18" charset="0"/>
                <a:ea typeface="宋体" panose="02010600030101010101" pitchFamily="2" charset="-122"/>
              </a:rPr>
              <a:t>     ……</a:t>
            </a:r>
          </a:p>
          <a:p>
            <a:pPr eaLnBrk="1" hangingPunct="1">
              <a:lnSpc>
                <a:spcPct val="90000"/>
              </a:lnSpc>
              <a:spcBef>
                <a:spcPct val="0"/>
              </a:spcBef>
              <a:buClrTx/>
              <a:buSzTx/>
              <a:buFont typeface="Arial" panose="020B0604020202020204" pitchFamily="34" charset="0"/>
              <a:buNone/>
            </a:pPr>
            <a:r>
              <a:rPr lang="en-US" altLang="zh-CN" sz="2000" dirty="0">
                <a:latin typeface="Times" panose="02020603050405020304" pitchFamily="18" charset="0"/>
                <a:ea typeface="宋体" panose="02010600030101010101" pitchFamily="2" charset="-122"/>
              </a:rPr>
              <a:t>    </a:t>
            </a:r>
            <a:r>
              <a:rPr lang="en-US" altLang="zh-CN" sz="2000" dirty="0" err="1">
                <a:latin typeface="Times" panose="02020603050405020304" pitchFamily="18" charset="0"/>
                <a:ea typeface="宋体" panose="02010600030101010101" pitchFamily="2" charset="-122"/>
              </a:rPr>
              <a:t>list_entry_t</a:t>
            </a:r>
            <a:r>
              <a:rPr lang="en-US" altLang="zh-CN" sz="2000" dirty="0">
                <a:latin typeface="Times" panose="02020603050405020304" pitchFamily="18" charset="0"/>
                <a:ea typeface="宋体" panose="02010600030101010101" pitchFamily="2" charset="-122"/>
              </a:rPr>
              <a:t> </a:t>
            </a:r>
            <a:r>
              <a:rPr lang="en-US" altLang="zh-CN" sz="2000" dirty="0" err="1">
                <a:latin typeface="Times" panose="02020603050405020304" pitchFamily="18" charset="0"/>
                <a:ea typeface="宋体" panose="02010600030101010101" pitchFamily="2" charset="-122"/>
              </a:rPr>
              <a:t>page_link</a:t>
            </a:r>
            <a:r>
              <a:rPr lang="en-US" altLang="zh-CN" sz="2000" dirty="0">
                <a:latin typeface="Times" panose="02020603050405020304" pitchFamily="18" charset="0"/>
                <a:ea typeface="宋体" panose="02010600030101010101" pitchFamily="2" charset="-122"/>
              </a:rPr>
              <a:t>; </a:t>
            </a:r>
          </a:p>
          <a:p>
            <a:pPr eaLnBrk="1" hangingPunct="1">
              <a:lnSpc>
                <a:spcPct val="90000"/>
              </a:lnSpc>
              <a:spcBef>
                <a:spcPct val="0"/>
              </a:spcBef>
              <a:buClrTx/>
              <a:buSzTx/>
              <a:buFont typeface="Arial" panose="020B0604020202020204" pitchFamily="34" charset="0"/>
              <a:buNone/>
            </a:pPr>
            <a:r>
              <a:rPr lang="en-US" altLang="zh-CN" sz="2000" dirty="0">
                <a:latin typeface="Times" panose="02020603050405020304" pitchFamily="18" charset="0"/>
                <a:ea typeface="宋体" panose="02010600030101010101" pitchFamily="2" charset="-122"/>
              </a:rPr>
              <a:t>};</a:t>
            </a:r>
          </a:p>
        </p:txBody>
      </p:sp>
      <p:graphicFrame>
        <p:nvGraphicFramePr>
          <p:cNvPr id="11" name="Object 8"/>
          <p:cNvGraphicFramePr>
            <a:graphicFrameLocks noChangeAspect="1"/>
          </p:cNvGraphicFramePr>
          <p:nvPr/>
        </p:nvGraphicFramePr>
        <p:xfrm>
          <a:off x="4788024" y="1243668"/>
          <a:ext cx="3752850" cy="3489325"/>
        </p:xfrm>
        <a:graphic>
          <a:graphicData uri="http://schemas.openxmlformats.org/presentationml/2006/ole">
            <p:oleObj spid="_x0000_s16433" name="Visio" r:id="rId4" imgW="2780489" imgH="2471198" progId="">
              <p:embed/>
            </p:oleObj>
          </a:graphicData>
        </a:graphic>
      </p:graphicFrame>
    </p:spTree>
    <p:extLst>
      <p:ext uri="{BB962C8B-B14F-4D97-AF65-F5344CB8AC3E}">
        <p14:creationId xmlns="" xmlns:p14="http://schemas.microsoft.com/office/powerpoint/2010/main" val="420211429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500"/>
                                        <p:tgtEl>
                                          <p:spTgt spid="57"/>
                                        </p:tgtEl>
                                      </p:cBhvr>
                                    </p:animEffect>
                                  </p:childTnLst>
                                </p:cTn>
                              </p:par>
                              <p:par>
                                <p:cTn id="11" presetID="22"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57" grpId="0"/>
      <p:bldP spid="8" grpId="0"/>
      <p:bldP spid="9"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p:cNvSpPr txBox="1"/>
          <p:nvPr/>
        </p:nvSpPr>
        <p:spPr>
          <a:xfrm>
            <a:off x="1520806" y="214296"/>
            <a:ext cx="6291554" cy="553998"/>
          </a:xfrm>
          <a:prstGeom prst="rect">
            <a:avLst/>
          </a:prstGeom>
          <a:noFill/>
        </p:spPr>
        <p:txBody>
          <a:bodyPr wrap="square" rtlCol="0">
            <a:spAutoFit/>
          </a:bodyPr>
          <a:lstStyle/>
          <a:p>
            <a:r>
              <a:rPr lang="zh-CN" altLang="en-US" sz="3000" b="1" dirty="0">
                <a:solidFill>
                  <a:srgbClr val="11576A"/>
                </a:solidFill>
                <a:latin typeface="微软雅黑" panose="020B0503020204020204" pitchFamily="34" charset="-122"/>
                <a:ea typeface="微软雅黑" panose="020B0503020204020204" pitchFamily="34" charset="-122"/>
              </a:rPr>
              <a:t>了解</a:t>
            </a:r>
            <a:r>
              <a:rPr lang="en-US" altLang="zh-CN" sz="3000" b="1" dirty="0" err="1">
                <a:solidFill>
                  <a:srgbClr val="11576A"/>
                </a:solidFill>
                <a:latin typeface="微软雅黑" panose="020B0503020204020204" pitchFamily="34" charset="-122"/>
                <a:ea typeface="微软雅黑" panose="020B0503020204020204" pitchFamily="34" charset="-122"/>
              </a:rPr>
              <a:t>ucore</a:t>
            </a:r>
            <a:r>
              <a:rPr lang="zh-CN" altLang="en-US" sz="3000" b="1" dirty="0">
                <a:solidFill>
                  <a:srgbClr val="11576A"/>
                </a:solidFill>
                <a:latin typeface="微软雅黑" panose="020B0503020204020204" pitchFamily="34" charset="-122"/>
                <a:ea typeface="微软雅黑" panose="020B0503020204020204" pitchFamily="34" charset="-122"/>
              </a:rPr>
              <a:t>编程方法和通用数据结构</a:t>
            </a:r>
          </a:p>
        </p:txBody>
      </p:sp>
      <p:graphicFrame>
        <p:nvGraphicFramePr>
          <p:cNvPr id="11" name="Object 8"/>
          <p:cNvGraphicFramePr>
            <a:graphicFrameLocks noChangeAspect="1"/>
          </p:cNvGraphicFramePr>
          <p:nvPr/>
        </p:nvGraphicFramePr>
        <p:xfrm>
          <a:off x="6781613" y="912310"/>
          <a:ext cx="2326891" cy="2163496"/>
        </p:xfrm>
        <a:graphic>
          <a:graphicData uri="http://schemas.openxmlformats.org/presentationml/2006/ole">
            <p:oleObj spid="_x0000_s17457" r:id="rId3" imgW="2780667" imgH="2471015" progId="">
              <p:embed/>
            </p:oleObj>
          </a:graphicData>
        </a:graphic>
      </p:graphicFrame>
      <p:grpSp>
        <p:nvGrpSpPr>
          <p:cNvPr id="2" name="组合 1"/>
          <p:cNvGrpSpPr/>
          <p:nvPr/>
        </p:nvGrpSpPr>
        <p:grpSpPr>
          <a:xfrm>
            <a:off x="755576" y="843558"/>
            <a:ext cx="6883698" cy="1231106"/>
            <a:chOff x="755576" y="843558"/>
            <a:chExt cx="6883698" cy="1231106"/>
          </a:xfrm>
        </p:grpSpPr>
        <p:sp>
          <p:nvSpPr>
            <p:cNvPr id="57" name="TextBox 82"/>
            <p:cNvSpPr txBox="1"/>
            <p:nvPr/>
          </p:nvSpPr>
          <p:spPr>
            <a:xfrm>
              <a:off x="755576" y="843558"/>
              <a:ext cx="6883698" cy="1231106"/>
            </a:xfrm>
            <a:prstGeom prst="rect">
              <a:avLst/>
            </a:prstGeom>
            <a:noFill/>
          </p:spPr>
          <p:txBody>
            <a:bodyPr wrap="square" rtlCol="0">
              <a:spAutoFit/>
            </a:bodyPr>
            <a:lstStyle/>
            <a:p>
              <a:r>
                <a:rPr lang="zh-CN" altLang="en-US" b="1" dirty="0" smtClean="0">
                  <a:solidFill>
                    <a:srgbClr val="11576A"/>
                  </a:solidFill>
                  <a:latin typeface="张海山锐谐体2.0-授权联系：Samtype@QQ.com" pitchFamily="2" charset="-122"/>
                  <a:ea typeface="张海山锐谐体2.0-授权联系：Samtype@QQ.com" pitchFamily="2" charset="-122"/>
                </a:rPr>
                <a:t>■ </a:t>
              </a:r>
              <a:r>
                <a:rPr lang="zh-CN" altLang="en-US" sz="2000" b="1" dirty="0" smtClean="0">
                  <a:solidFill>
                    <a:srgbClr val="11576A"/>
                  </a:solidFill>
                  <a:latin typeface="微软雅黑" panose="020B0503020204020204" pitchFamily="34" charset="-122"/>
                  <a:ea typeface="微软雅黑" panose="020B0503020204020204" pitchFamily="34" charset="-122"/>
                </a:rPr>
                <a:t>链表</a:t>
              </a:r>
              <a:r>
                <a:rPr lang="zh-CN" altLang="en-US" sz="2000" b="1" dirty="0">
                  <a:solidFill>
                    <a:srgbClr val="11576A"/>
                  </a:solidFill>
                  <a:latin typeface="微软雅黑" panose="020B0503020204020204" pitchFamily="34" charset="-122"/>
                  <a:ea typeface="微软雅黑" panose="020B0503020204020204" pitchFamily="34" charset="-122"/>
                </a:rPr>
                <a:t>操作函数</a:t>
              </a:r>
            </a:p>
            <a:p>
              <a:pPr marL="0" lvl="1">
                <a:lnSpc>
                  <a:spcPct val="90000"/>
                </a:lnSpc>
                <a:spcBef>
                  <a:spcPct val="0"/>
                </a:spcBef>
              </a:pPr>
              <a:r>
                <a:rPr lang="zh-CN" altLang="en-US" sz="2000" dirty="0" smtClean="0">
                  <a:latin typeface="Times" panose="02020603050405020304" pitchFamily="18" charset="0"/>
                  <a:ea typeface="宋体" panose="02010600030101010101" pitchFamily="2" charset="-122"/>
                </a:rPr>
                <a:t>         list</a:t>
              </a:r>
              <a:r>
                <a:rPr lang="zh-CN" altLang="en-US" sz="2000" dirty="0">
                  <a:latin typeface="Times" panose="02020603050405020304" pitchFamily="18" charset="0"/>
                  <a:ea typeface="宋体" panose="02010600030101010101" pitchFamily="2" charset="-122"/>
                </a:rPr>
                <a:t>_init(list_entry_t *elm)</a:t>
              </a:r>
            </a:p>
            <a:p>
              <a:pPr marL="0" lvl="1">
                <a:lnSpc>
                  <a:spcPct val="90000"/>
                </a:lnSpc>
                <a:spcBef>
                  <a:spcPct val="0"/>
                </a:spcBef>
              </a:pPr>
              <a:r>
                <a:rPr lang="zh-CN" altLang="en-US" sz="2000" dirty="0" smtClean="0">
                  <a:latin typeface="Times" panose="02020603050405020304" pitchFamily="18" charset="0"/>
                  <a:ea typeface="宋体" panose="02010600030101010101" pitchFamily="2" charset="-122"/>
                </a:rPr>
                <a:t>         list</a:t>
              </a:r>
              <a:r>
                <a:rPr lang="zh-CN" altLang="en-US" sz="2000" dirty="0">
                  <a:latin typeface="Times" panose="02020603050405020304" pitchFamily="18" charset="0"/>
                  <a:ea typeface="宋体" panose="02010600030101010101" pitchFamily="2" charset="-122"/>
                </a:rPr>
                <a:t>_add_after和list_add_before</a:t>
              </a:r>
            </a:p>
            <a:p>
              <a:pPr marL="0" lvl="1">
                <a:lnSpc>
                  <a:spcPct val="90000"/>
                </a:lnSpc>
                <a:spcBef>
                  <a:spcPct val="0"/>
                </a:spcBef>
              </a:pPr>
              <a:r>
                <a:rPr lang="zh-CN" altLang="en-US" sz="2000" dirty="0" smtClean="0">
                  <a:latin typeface="Times" panose="02020603050405020304" pitchFamily="18" charset="0"/>
                  <a:ea typeface="宋体" panose="02010600030101010101" pitchFamily="2" charset="-122"/>
                </a:rPr>
                <a:t>         list</a:t>
              </a:r>
              <a:r>
                <a:rPr lang="zh-CN" altLang="en-US" sz="2000" dirty="0">
                  <a:latin typeface="Times" panose="02020603050405020304" pitchFamily="18" charset="0"/>
                  <a:ea typeface="宋体" panose="02010600030101010101" pitchFamily="2" charset="-122"/>
                </a:rPr>
                <a:t>_del(list_entry_t *listelm)</a:t>
              </a:r>
            </a:p>
          </p:txBody>
        </p:sp>
        <p:pic>
          <p:nvPicPr>
            <p:cNvPr id="12" name="图片 11" descr="小点1.png"/>
            <p:cNvPicPr>
              <a:picLocks noChangeAspect="1"/>
            </p:cNvPicPr>
            <p:nvPr/>
          </p:nvPicPr>
          <p:blipFill>
            <a:blip r:embed="rId4" cstate="print"/>
            <a:stretch>
              <a:fillRect/>
            </a:stretch>
          </p:blipFill>
          <p:spPr>
            <a:xfrm>
              <a:off x="1187624" y="1260446"/>
              <a:ext cx="151066" cy="148997"/>
            </a:xfrm>
            <a:prstGeom prst="rect">
              <a:avLst/>
            </a:prstGeom>
          </p:spPr>
        </p:pic>
        <p:pic>
          <p:nvPicPr>
            <p:cNvPr id="13" name="图片 12" descr="小点1.png"/>
            <p:cNvPicPr>
              <a:picLocks noChangeAspect="1"/>
            </p:cNvPicPr>
            <p:nvPr/>
          </p:nvPicPr>
          <p:blipFill>
            <a:blip r:embed="rId4" cstate="print"/>
            <a:stretch>
              <a:fillRect/>
            </a:stretch>
          </p:blipFill>
          <p:spPr>
            <a:xfrm>
              <a:off x="1187624" y="1532672"/>
              <a:ext cx="151066" cy="148997"/>
            </a:xfrm>
            <a:prstGeom prst="rect">
              <a:avLst/>
            </a:prstGeom>
          </p:spPr>
        </p:pic>
        <p:pic>
          <p:nvPicPr>
            <p:cNvPr id="14" name="图片 13" descr="小点1.png"/>
            <p:cNvPicPr>
              <a:picLocks noChangeAspect="1"/>
            </p:cNvPicPr>
            <p:nvPr/>
          </p:nvPicPr>
          <p:blipFill>
            <a:blip r:embed="rId4" cstate="print"/>
            <a:stretch>
              <a:fillRect/>
            </a:stretch>
          </p:blipFill>
          <p:spPr>
            <a:xfrm>
              <a:off x="1187624" y="1803668"/>
              <a:ext cx="151066" cy="148997"/>
            </a:xfrm>
            <a:prstGeom prst="rect">
              <a:avLst/>
            </a:prstGeom>
          </p:spPr>
        </p:pic>
      </p:grpSp>
      <p:sp>
        <p:nvSpPr>
          <p:cNvPr id="15" name="TextBox 82"/>
          <p:cNvSpPr txBox="1"/>
          <p:nvPr/>
        </p:nvSpPr>
        <p:spPr>
          <a:xfrm>
            <a:off x="791424" y="2099632"/>
            <a:ext cx="6883698" cy="400110"/>
          </a:xfrm>
          <a:prstGeom prst="rect">
            <a:avLst/>
          </a:prstGeom>
          <a:noFill/>
        </p:spPr>
        <p:txBody>
          <a:bodyPr wrap="square" rtlCol="0">
            <a:spAutoFit/>
          </a:bodyPr>
          <a:lstStyle/>
          <a:p>
            <a:r>
              <a:rPr lang="zh-CN" altLang="en-US" b="1" dirty="0" smtClean="0">
                <a:solidFill>
                  <a:srgbClr val="11576A"/>
                </a:solidFill>
                <a:latin typeface="张海山锐谐体2.0-授权联系：Samtype@QQ.com" pitchFamily="2" charset="-122"/>
                <a:ea typeface="张海山锐谐体2.0-授权联系：Samtype@QQ.com" pitchFamily="2" charset="-122"/>
              </a:rPr>
              <a:t>■ </a:t>
            </a:r>
            <a:r>
              <a:rPr lang="zh-CN" altLang="en-US" sz="2000" b="1" dirty="0" smtClean="0">
                <a:solidFill>
                  <a:srgbClr val="11576A"/>
                </a:solidFill>
                <a:latin typeface="微软雅黑" panose="020B0503020204020204" pitchFamily="34" charset="-122"/>
                <a:ea typeface="微软雅黑" panose="020B0503020204020204" pitchFamily="34" charset="-122"/>
              </a:rPr>
              <a:t>访问</a:t>
            </a:r>
            <a:r>
              <a:rPr lang="zh-CN" altLang="en-US" sz="2000" b="1" dirty="0">
                <a:solidFill>
                  <a:srgbClr val="11576A"/>
                </a:solidFill>
                <a:latin typeface="微软雅黑" panose="020B0503020204020204" pitchFamily="34" charset="-122"/>
                <a:ea typeface="微软雅黑" panose="020B0503020204020204" pitchFamily="34" charset="-122"/>
              </a:rPr>
              <a:t>链表节点所在的宿主数据结构</a:t>
            </a:r>
          </a:p>
        </p:txBody>
      </p:sp>
      <p:sp>
        <p:nvSpPr>
          <p:cNvPr id="16" name="Text Box 5"/>
          <p:cNvSpPr txBox="1">
            <a:spLocks noChangeArrowheads="1"/>
          </p:cNvSpPr>
          <p:nvPr/>
        </p:nvSpPr>
        <p:spPr bwMode="auto">
          <a:xfrm>
            <a:off x="1187624" y="2557785"/>
            <a:ext cx="5678157" cy="1477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75000"/>
              <a:buFont typeface="Monotype Sorts"/>
              <a:buBlip>
                <a:blip r:embed="rId5"/>
              </a:buBlip>
              <a:defRPr sz="24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1"/>
              </a:buClr>
              <a:buSzPct val="100000"/>
              <a:buFont typeface="Monotype Sorts"/>
              <a:buChar char="Ø"/>
              <a:defRPr sz="2000">
                <a:solidFill>
                  <a:schemeClr val="folHlink"/>
                </a:solidFill>
                <a:latin typeface="Times New Roman" panose="02020603050405020304" pitchFamily="18" charset="0"/>
                <a:ea typeface="MS PGothic" panose="020B0600070205080204" pitchFamily="34" charset="-128"/>
              </a:defRPr>
            </a:lvl2pPr>
            <a:lvl3pPr marL="1143000" indent="-228600">
              <a:spcBef>
                <a:spcPct val="20000"/>
              </a:spcBef>
              <a:buClr>
                <a:schemeClr val="tx1"/>
              </a:buClr>
              <a:buSzPct val="75000"/>
              <a:buFont typeface="Monotype Sorts"/>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accent2"/>
              </a:buClr>
              <a:buSzPct val="65000"/>
              <a:buFont typeface="Monotype Sorts"/>
              <a:buChar char=""/>
              <a:defRPr sz="16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9pPr>
          </a:lstStyle>
          <a:p>
            <a:pPr>
              <a:lnSpc>
                <a:spcPct val="90000"/>
              </a:lnSpc>
              <a:spcBef>
                <a:spcPct val="0"/>
              </a:spcBef>
              <a:buClrTx/>
              <a:buSzTx/>
              <a:buNone/>
            </a:pPr>
            <a:r>
              <a:rPr lang="en-US" altLang="zh-CN" sz="2000" dirty="0" err="1">
                <a:latin typeface="Times" panose="02020603050405020304" pitchFamily="18" charset="0"/>
                <a:ea typeface="宋体" panose="02010600030101010101" pitchFamily="2" charset="-122"/>
              </a:rPr>
              <a:t>free_area_t</a:t>
            </a:r>
            <a:r>
              <a:rPr lang="en-US" altLang="zh-CN" sz="2000" dirty="0">
                <a:latin typeface="Times" panose="02020603050405020304" pitchFamily="18" charset="0"/>
                <a:ea typeface="宋体" panose="02010600030101010101" pitchFamily="2" charset="-122"/>
              </a:rPr>
              <a:t> </a:t>
            </a:r>
            <a:r>
              <a:rPr lang="en-US" altLang="zh-CN" sz="2000" dirty="0" err="1">
                <a:latin typeface="Times" panose="02020603050405020304" pitchFamily="18" charset="0"/>
                <a:ea typeface="宋体" panose="02010600030101010101" pitchFamily="2" charset="-122"/>
              </a:rPr>
              <a:t>free_area</a:t>
            </a:r>
            <a:r>
              <a:rPr lang="en-US" altLang="zh-CN" sz="2000" dirty="0">
                <a:latin typeface="Times" panose="02020603050405020304" pitchFamily="18" charset="0"/>
                <a:ea typeface="宋体" panose="02010600030101010101" pitchFamily="2" charset="-122"/>
              </a:rPr>
              <a:t>; </a:t>
            </a:r>
          </a:p>
          <a:p>
            <a:pPr>
              <a:lnSpc>
                <a:spcPct val="90000"/>
              </a:lnSpc>
              <a:spcBef>
                <a:spcPct val="0"/>
              </a:spcBef>
              <a:buClrTx/>
              <a:buSzTx/>
              <a:buNone/>
            </a:pPr>
            <a:r>
              <a:rPr lang="en-US" altLang="zh-CN" sz="2000" dirty="0" err="1">
                <a:latin typeface="Times" panose="02020603050405020304" pitchFamily="18" charset="0"/>
                <a:ea typeface="宋体" panose="02010600030101010101" pitchFamily="2" charset="-122"/>
              </a:rPr>
              <a:t>list_entry_t</a:t>
            </a:r>
            <a:r>
              <a:rPr lang="en-US" altLang="zh-CN" sz="2000" dirty="0">
                <a:latin typeface="Times" panose="02020603050405020304" pitchFamily="18" charset="0"/>
                <a:ea typeface="宋体" panose="02010600030101010101" pitchFamily="2" charset="-122"/>
              </a:rPr>
              <a:t> * le = &amp;</a:t>
            </a:r>
            <a:r>
              <a:rPr lang="en-US" altLang="zh-CN" sz="2000" dirty="0" err="1">
                <a:latin typeface="Times" panose="02020603050405020304" pitchFamily="18" charset="0"/>
                <a:ea typeface="宋体" panose="02010600030101010101" pitchFamily="2" charset="-122"/>
              </a:rPr>
              <a:t>free_area.free_list</a:t>
            </a:r>
            <a:r>
              <a:rPr lang="en-US" altLang="zh-CN" sz="2000" dirty="0">
                <a:latin typeface="Times" panose="02020603050405020304" pitchFamily="18" charset="0"/>
                <a:ea typeface="宋体" panose="02010600030101010101" pitchFamily="2" charset="-122"/>
              </a:rPr>
              <a:t>;  </a:t>
            </a:r>
          </a:p>
          <a:p>
            <a:pPr>
              <a:lnSpc>
                <a:spcPct val="90000"/>
              </a:lnSpc>
              <a:spcBef>
                <a:spcPct val="0"/>
              </a:spcBef>
              <a:buClrTx/>
              <a:buSzTx/>
              <a:buNone/>
            </a:pPr>
            <a:r>
              <a:rPr lang="en-US" altLang="zh-CN" sz="2000" dirty="0">
                <a:latin typeface="Times" panose="02020603050405020304" pitchFamily="18" charset="0"/>
                <a:ea typeface="宋体" panose="02010600030101010101" pitchFamily="2" charset="-122"/>
              </a:rPr>
              <a:t>while((le=</a:t>
            </a:r>
            <a:r>
              <a:rPr lang="en-US" altLang="zh-CN" sz="2000" dirty="0" err="1">
                <a:latin typeface="Times" panose="02020603050405020304" pitchFamily="18" charset="0"/>
                <a:ea typeface="宋体" panose="02010600030101010101" pitchFamily="2" charset="-122"/>
              </a:rPr>
              <a:t>list_next</a:t>
            </a:r>
            <a:r>
              <a:rPr lang="en-US" altLang="zh-CN" sz="2000" dirty="0">
                <a:latin typeface="Times" panose="02020603050405020304" pitchFamily="18" charset="0"/>
                <a:ea typeface="宋体" panose="02010600030101010101" pitchFamily="2" charset="-122"/>
              </a:rPr>
              <a:t>(le)) != &amp;</a:t>
            </a:r>
            <a:r>
              <a:rPr lang="en-US" altLang="zh-CN" sz="2000" dirty="0" err="1">
                <a:latin typeface="Times" panose="02020603050405020304" pitchFamily="18" charset="0"/>
                <a:ea typeface="宋体" panose="02010600030101010101" pitchFamily="2" charset="-122"/>
              </a:rPr>
              <a:t>free_area.free_list</a:t>
            </a:r>
            <a:r>
              <a:rPr lang="en-US" altLang="zh-CN" sz="2000" dirty="0">
                <a:latin typeface="Times" panose="02020603050405020304" pitchFamily="18" charset="0"/>
                <a:ea typeface="宋体" panose="02010600030101010101" pitchFamily="2" charset="-122"/>
              </a:rPr>
              <a:t>) { </a:t>
            </a:r>
          </a:p>
          <a:p>
            <a:pPr>
              <a:lnSpc>
                <a:spcPct val="90000"/>
              </a:lnSpc>
              <a:spcBef>
                <a:spcPct val="0"/>
              </a:spcBef>
              <a:buClrTx/>
              <a:buSzTx/>
              <a:buNone/>
            </a:pPr>
            <a:r>
              <a:rPr lang="en-US" altLang="zh-CN" sz="2000" dirty="0">
                <a:latin typeface="Times" panose="02020603050405020304" pitchFamily="18" charset="0"/>
                <a:ea typeface="宋体" panose="02010600030101010101" pitchFamily="2" charset="-122"/>
              </a:rPr>
              <a:t>      struct Page *p = le2page(le, </a:t>
            </a:r>
            <a:r>
              <a:rPr lang="en-US" altLang="zh-CN" sz="2000" dirty="0" err="1">
                <a:latin typeface="Times" panose="02020603050405020304" pitchFamily="18" charset="0"/>
                <a:ea typeface="宋体" panose="02010600030101010101" pitchFamily="2" charset="-122"/>
              </a:rPr>
              <a:t>page_link</a:t>
            </a:r>
            <a:r>
              <a:rPr lang="en-US" altLang="zh-CN" sz="2000" dirty="0">
                <a:latin typeface="Times" panose="02020603050405020304" pitchFamily="18" charset="0"/>
                <a:ea typeface="宋体" panose="02010600030101010101" pitchFamily="2" charset="-122"/>
              </a:rPr>
              <a:t>);        ……</a:t>
            </a:r>
          </a:p>
          <a:p>
            <a:pPr>
              <a:lnSpc>
                <a:spcPct val="90000"/>
              </a:lnSpc>
              <a:spcBef>
                <a:spcPct val="0"/>
              </a:spcBef>
              <a:buClrTx/>
              <a:buSzTx/>
              <a:buNone/>
            </a:pPr>
            <a:r>
              <a:rPr lang="en-US" altLang="zh-CN" sz="2000" dirty="0">
                <a:latin typeface="Times" panose="02020603050405020304" pitchFamily="18" charset="0"/>
                <a:ea typeface="宋体" panose="02010600030101010101" pitchFamily="2" charset="-122"/>
              </a:rPr>
              <a:t>}</a:t>
            </a:r>
          </a:p>
        </p:txBody>
      </p:sp>
    </p:spTree>
    <p:extLst>
      <p:ext uri="{BB962C8B-B14F-4D97-AF65-F5344CB8AC3E}">
        <p14:creationId xmlns="" xmlns:p14="http://schemas.microsoft.com/office/powerpoint/2010/main" val="349988097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par>
                                <p:cTn id="16" presetID="22" presetClass="entr" presetSubtype="8"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15" grpId="0"/>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p:cNvSpPr txBox="1"/>
          <p:nvPr/>
        </p:nvSpPr>
        <p:spPr>
          <a:xfrm>
            <a:off x="1520806" y="214296"/>
            <a:ext cx="6291554" cy="553998"/>
          </a:xfrm>
          <a:prstGeom prst="rect">
            <a:avLst/>
          </a:prstGeom>
          <a:noFill/>
        </p:spPr>
        <p:txBody>
          <a:bodyPr wrap="square" rtlCol="0">
            <a:spAutoFit/>
          </a:bodyPr>
          <a:lstStyle/>
          <a:p>
            <a:r>
              <a:rPr lang="zh-CN" altLang="en-US" sz="3000" b="1" dirty="0">
                <a:solidFill>
                  <a:srgbClr val="11576A"/>
                </a:solidFill>
                <a:latin typeface="微软雅黑" panose="020B0503020204020204" pitchFamily="34" charset="-122"/>
                <a:ea typeface="微软雅黑" panose="020B0503020204020204" pitchFamily="34" charset="-122"/>
              </a:rPr>
              <a:t>了解</a:t>
            </a:r>
            <a:r>
              <a:rPr lang="en-US" altLang="zh-CN" sz="3000" b="1" dirty="0" err="1">
                <a:solidFill>
                  <a:srgbClr val="11576A"/>
                </a:solidFill>
                <a:latin typeface="微软雅黑" panose="020B0503020204020204" pitchFamily="34" charset="-122"/>
                <a:ea typeface="微软雅黑" panose="020B0503020204020204" pitchFamily="34" charset="-122"/>
              </a:rPr>
              <a:t>ucore</a:t>
            </a:r>
            <a:r>
              <a:rPr lang="zh-CN" altLang="en-US" sz="3000" b="1" dirty="0">
                <a:solidFill>
                  <a:srgbClr val="11576A"/>
                </a:solidFill>
                <a:latin typeface="微软雅黑" panose="020B0503020204020204" pitchFamily="34" charset="-122"/>
                <a:ea typeface="微软雅黑" panose="020B0503020204020204" pitchFamily="34" charset="-122"/>
              </a:rPr>
              <a:t>编程方法和通用数据结构</a:t>
            </a:r>
          </a:p>
        </p:txBody>
      </p:sp>
      <p:graphicFrame>
        <p:nvGraphicFramePr>
          <p:cNvPr id="11" name="Object 8"/>
          <p:cNvGraphicFramePr>
            <a:graphicFrameLocks noChangeAspect="1"/>
          </p:cNvGraphicFramePr>
          <p:nvPr/>
        </p:nvGraphicFramePr>
        <p:xfrm>
          <a:off x="6781613" y="912310"/>
          <a:ext cx="2326891" cy="2163496"/>
        </p:xfrm>
        <a:graphic>
          <a:graphicData uri="http://schemas.openxmlformats.org/presentationml/2006/ole">
            <p:oleObj spid="_x0000_s18481" r:id="rId3" imgW="2780667" imgH="2471015" progId="">
              <p:embed/>
            </p:oleObj>
          </a:graphicData>
        </a:graphic>
      </p:graphicFrame>
      <p:grpSp>
        <p:nvGrpSpPr>
          <p:cNvPr id="2" name="组合 1"/>
          <p:cNvGrpSpPr/>
          <p:nvPr/>
        </p:nvGrpSpPr>
        <p:grpSpPr>
          <a:xfrm>
            <a:off x="755576" y="843558"/>
            <a:ext cx="6883698" cy="1231106"/>
            <a:chOff x="755576" y="843558"/>
            <a:chExt cx="6883698" cy="1231106"/>
          </a:xfrm>
        </p:grpSpPr>
        <p:sp>
          <p:nvSpPr>
            <p:cNvPr id="57" name="TextBox 82"/>
            <p:cNvSpPr txBox="1"/>
            <p:nvPr/>
          </p:nvSpPr>
          <p:spPr>
            <a:xfrm>
              <a:off x="755576" y="843558"/>
              <a:ext cx="6883698" cy="1231106"/>
            </a:xfrm>
            <a:prstGeom prst="rect">
              <a:avLst/>
            </a:prstGeom>
            <a:noFill/>
          </p:spPr>
          <p:txBody>
            <a:bodyPr wrap="square" rtlCol="0">
              <a:spAutoFit/>
            </a:bodyPr>
            <a:lstStyle/>
            <a:p>
              <a:r>
                <a:rPr lang="zh-CN" altLang="en-US" b="1" dirty="0" smtClean="0">
                  <a:solidFill>
                    <a:srgbClr val="11576A"/>
                  </a:solidFill>
                  <a:latin typeface="张海山锐谐体2.0-授权联系：Samtype@QQ.com" pitchFamily="2" charset="-122"/>
                  <a:ea typeface="张海山锐谐体2.0-授权联系：Samtype@QQ.com" pitchFamily="2" charset="-122"/>
                </a:rPr>
                <a:t>■ </a:t>
              </a:r>
              <a:r>
                <a:rPr lang="zh-CN" altLang="en-US" sz="2000" b="1" dirty="0" smtClean="0">
                  <a:solidFill>
                    <a:srgbClr val="11576A"/>
                  </a:solidFill>
                  <a:latin typeface="微软雅黑" panose="020B0503020204020204" pitchFamily="34" charset="-122"/>
                  <a:ea typeface="微软雅黑" panose="020B0503020204020204" pitchFamily="34" charset="-122"/>
                </a:rPr>
                <a:t>链表</a:t>
              </a:r>
              <a:r>
                <a:rPr lang="zh-CN" altLang="en-US" sz="2000" b="1" dirty="0">
                  <a:solidFill>
                    <a:srgbClr val="11576A"/>
                  </a:solidFill>
                  <a:latin typeface="微软雅黑" panose="020B0503020204020204" pitchFamily="34" charset="-122"/>
                  <a:ea typeface="微软雅黑" panose="020B0503020204020204" pitchFamily="34" charset="-122"/>
                </a:rPr>
                <a:t>操作函数</a:t>
              </a:r>
            </a:p>
            <a:p>
              <a:pPr marL="0" lvl="1">
                <a:lnSpc>
                  <a:spcPct val="90000"/>
                </a:lnSpc>
                <a:spcBef>
                  <a:spcPct val="0"/>
                </a:spcBef>
              </a:pPr>
              <a:r>
                <a:rPr lang="zh-CN" altLang="en-US" sz="2000" dirty="0" smtClean="0">
                  <a:latin typeface="Times" panose="02020603050405020304" pitchFamily="18" charset="0"/>
                  <a:ea typeface="宋体" panose="02010600030101010101" pitchFamily="2" charset="-122"/>
                </a:rPr>
                <a:t>         list</a:t>
              </a:r>
              <a:r>
                <a:rPr lang="zh-CN" altLang="en-US" sz="2000" dirty="0">
                  <a:latin typeface="Times" panose="02020603050405020304" pitchFamily="18" charset="0"/>
                  <a:ea typeface="宋体" panose="02010600030101010101" pitchFamily="2" charset="-122"/>
                </a:rPr>
                <a:t>_init(list_entry_t *elm)</a:t>
              </a:r>
            </a:p>
            <a:p>
              <a:pPr marL="0" lvl="1">
                <a:lnSpc>
                  <a:spcPct val="90000"/>
                </a:lnSpc>
                <a:spcBef>
                  <a:spcPct val="0"/>
                </a:spcBef>
              </a:pPr>
              <a:r>
                <a:rPr lang="zh-CN" altLang="en-US" sz="2000" dirty="0" smtClean="0">
                  <a:latin typeface="Times" panose="02020603050405020304" pitchFamily="18" charset="0"/>
                  <a:ea typeface="宋体" panose="02010600030101010101" pitchFamily="2" charset="-122"/>
                </a:rPr>
                <a:t>         list</a:t>
              </a:r>
              <a:r>
                <a:rPr lang="zh-CN" altLang="en-US" sz="2000" dirty="0">
                  <a:latin typeface="Times" panose="02020603050405020304" pitchFamily="18" charset="0"/>
                  <a:ea typeface="宋体" panose="02010600030101010101" pitchFamily="2" charset="-122"/>
                </a:rPr>
                <a:t>_add_after和list_add_before</a:t>
              </a:r>
            </a:p>
            <a:p>
              <a:pPr marL="0" lvl="1">
                <a:lnSpc>
                  <a:spcPct val="90000"/>
                </a:lnSpc>
                <a:spcBef>
                  <a:spcPct val="0"/>
                </a:spcBef>
              </a:pPr>
              <a:r>
                <a:rPr lang="zh-CN" altLang="en-US" sz="2000" dirty="0" smtClean="0">
                  <a:latin typeface="Times" panose="02020603050405020304" pitchFamily="18" charset="0"/>
                  <a:ea typeface="宋体" panose="02010600030101010101" pitchFamily="2" charset="-122"/>
                </a:rPr>
                <a:t>         list</a:t>
              </a:r>
              <a:r>
                <a:rPr lang="zh-CN" altLang="en-US" sz="2000" dirty="0">
                  <a:latin typeface="Times" panose="02020603050405020304" pitchFamily="18" charset="0"/>
                  <a:ea typeface="宋体" panose="02010600030101010101" pitchFamily="2" charset="-122"/>
                </a:rPr>
                <a:t>_del(list_entry_t *listelm)</a:t>
              </a:r>
            </a:p>
          </p:txBody>
        </p:sp>
        <p:pic>
          <p:nvPicPr>
            <p:cNvPr id="12" name="图片 11" descr="小点1.png"/>
            <p:cNvPicPr>
              <a:picLocks noChangeAspect="1"/>
            </p:cNvPicPr>
            <p:nvPr/>
          </p:nvPicPr>
          <p:blipFill>
            <a:blip r:embed="rId4" cstate="print"/>
            <a:stretch>
              <a:fillRect/>
            </a:stretch>
          </p:blipFill>
          <p:spPr>
            <a:xfrm>
              <a:off x="1187624" y="1260446"/>
              <a:ext cx="151066" cy="148997"/>
            </a:xfrm>
            <a:prstGeom prst="rect">
              <a:avLst/>
            </a:prstGeom>
          </p:spPr>
        </p:pic>
        <p:pic>
          <p:nvPicPr>
            <p:cNvPr id="13" name="图片 12" descr="小点1.png"/>
            <p:cNvPicPr>
              <a:picLocks noChangeAspect="1"/>
            </p:cNvPicPr>
            <p:nvPr/>
          </p:nvPicPr>
          <p:blipFill>
            <a:blip r:embed="rId4" cstate="print"/>
            <a:stretch>
              <a:fillRect/>
            </a:stretch>
          </p:blipFill>
          <p:spPr>
            <a:xfrm>
              <a:off x="1187624" y="1532672"/>
              <a:ext cx="151066" cy="148997"/>
            </a:xfrm>
            <a:prstGeom prst="rect">
              <a:avLst/>
            </a:prstGeom>
          </p:spPr>
        </p:pic>
        <p:pic>
          <p:nvPicPr>
            <p:cNvPr id="14" name="图片 13" descr="小点1.png"/>
            <p:cNvPicPr>
              <a:picLocks noChangeAspect="1"/>
            </p:cNvPicPr>
            <p:nvPr/>
          </p:nvPicPr>
          <p:blipFill>
            <a:blip r:embed="rId4" cstate="print"/>
            <a:stretch>
              <a:fillRect/>
            </a:stretch>
          </p:blipFill>
          <p:spPr>
            <a:xfrm>
              <a:off x="1187624" y="1803668"/>
              <a:ext cx="151066" cy="148997"/>
            </a:xfrm>
            <a:prstGeom prst="rect">
              <a:avLst/>
            </a:prstGeom>
          </p:spPr>
        </p:pic>
      </p:grpSp>
      <p:sp>
        <p:nvSpPr>
          <p:cNvPr id="15" name="TextBox 82"/>
          <p:cNvSpPr txBox="1"/>
          <p:nvPr/>
        </p:nvSpPr>
        <p:spPr>
          <a:xfrm>
            <a:off x="791424" y="2099632"/>
            <a:ext cx="6883698" cy="400110"/>
          </a:xfrm>
          <a:prstGeom prst="rect">
            <a:avLst/>
          </a:prstGeom>
          <a:noFill/>
        </p:spPr>
        <p:txBody>
          <a:bodyPr wrap="square" rtlCol="0">
            <a:spAutoFit/>
          </a:bodyPr>
          <a:lstStyle/>
          <a:p>
            <a:r>
              <a:rPr lang="zh-CN" altLang="en-US" b="1" dirty="0" smtClean="0">
                <a:solidFill>
                  <a:srgbClr val="11576A"/>
                </a:solidFill>
                <a:latin typeface="张海山锐谐体2.0-授权联系：Samtype@QQ.com" pitchFamily="2" charset="-122"/>
                <a:ea typeface="张海山锐谐体2.0-授权联系：Samtype@QQ.com" pitchFamily="2" charset="-122"/>
              </a:rPr>
              <a:t>■ </a:t>
            </a:r>
            <a:r>
              <a:rPr lang="zh-CN" altLang="en-US" sz="2000" b="1" dirty="0" smtClean="0">
                <a:solidFill>
                  <a:srgbClr val="11576A"/>
                </a:solidFill>
                <a:latin typeface="微软雅黑" panose="020B0503020204020204" pitchFamily="34" charset="-122"/>
                <a:ea typeface="微软雅黑" panose="020B0503020204020204" pitchFamily="34" charset="-122"/>
              </a:rPr>
              <a:t>访问</a:t>
            </a:r>
            <a:r>
              <a:rPr lang="zh-CN" altLang="en-US" sz="2000" b="1" dirty="0">
                <a:solidFill>
                  <a:srgbClr val="11576A"/>
                </a:solidFill>
                <a:latin typeface="微软雅黑" panose="020B0503020204020204" pitchFamily="34" charset="-122"/>
                <a:ea typeface="微软雅黑" panose="020B0503020204020204" pitchFamily="34" charset="-122"/>
              </a:rPr>
              <a:t>链表节点所在的宿主数据结构</a:t>
            </a:r>
          </a:p>
        </p:txBody>
      </p:sp>
      <p:sp>
        <p:nvSpPr>
          <p:cNvPr id="17" name="Text Box 6"/>
          <p:cNvSpPr txBox="1">
            <a:spLocks noChangeArrowheads="1"/>
          </p:cNvSpPr>
          <p:nvPr/>
        </p:nvSpPr>
        <p:spPr bwMode="auto">
          <a:xfrm>
            <a:off x="400164" y="2591543"/>
            <a:ext cx="84836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Monotype Sorts"/>
              <a:buBlip>
                <a:blip r:embed="rId5"/>
              </a:buBlip>
              <a:defRPr sz="24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1"/>
              </a:buClr>
              <a:buSzPct val="100000"/>
              <a:buFont typeface="Monotype Sorts"/>
              <a:buChar char="Ø"/>
              <a:defRPr sz="2000">
                <a:solidFill>
                  <a:schemeClr val="folHlink"/>
                </a:solidFill>
                <a:latin typeface="Times New Roman" panose="02020603050405020304" pitchFamily="18" charset="0"/>
                <a:ea typeface="MS PGothic" panose="020B0600070205080204" pitchFamily="34" charset="-128"/>
              </a:defRPr>
            </a:lvl2pPr>
            <a:lvl3pPr marL="1143000" indent="-228600">
              <a:spcBef>
                <a:spcPct val="20000"/>
              </a:spcBef>
              <a:buClr>
                <a:schemeClr val="tx1"/>
              </a:buClr>
              <a:buSzPct val="75000"/>
              <a:buFont typeface="Monotype Sorts"/>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accent2"/>
              </a:buClr>
              <a:buSzPct val="65000"/>
              <a:buFont typeface="Monotype Sorts"/>
              <a:buChar char=""/>
              <a:defRPr sz="16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9pPr>
          </a:lstStyle>
          <a:p>
            <a:pPr>
              <a:lnSpc>
                <a:spcPct val="90000"/>
              </a:lnSpc>
              <a:spcBef>
                <a:spcPct val="0"/>
              </a:spcBef>
              <a:buClrTx/>
              <a:buSzTx/>
              <a:buNone/>
            </a:pPr>
            <a:r>
              <a:rPr lang="en-US" altLang="zh-CN" sz="2000" dirty="0">
                <a:latin typeface="Times" panose="02020603050405020304" pitchFamily="18" charset="0"/>
                <a:ea typeface="宋体" panose="02010600030101010101" pitchFamily="2" charset="-122"/>
              </a:rPr>
              <a:t>#define le2page(le, member)      </a:t>
            </a:r>
            <a:r>
              <a:rPr lang="en-US" altLang="zh-CN" sz="2000" dirty="0" err="1">
                <a:latin typeface="Times" panose="02020603050405020304" pitchFamily="18" charset="0"/>
                <a:ea typeface="宋体" panose="02010600030101010101" pitchFamily="2" charset="-122"/>
              </a:rPr>
              <a:t>to_struct</a:t>
            </a:r>
            <a:r>
              <a:rPr lang="en-US" altLang="zh-CN" sz="2000" dirty="0">
                <a:latin typeface="Times" panose="02020603050405020304" pitchFamily="18" charset="0"/>
                <a:ea typeface="宋体" panose="02010600030101010101" pitchFamily="2" charset="-122"/>
              </a:rPr>
              <a:t>((le), struct Page, member)</a:t>
            </a:r>
          </a:p>
        </p:txBody>
      </p:sp>
    </p:spTree>
    <p:extLst>
      <p:ext uri="{BB962C8B-B14F-4D97-AF65-F5344CB8AC3E}">
        <p14:creationId xmlns="" xmlns:p14="http://schemas.microsoft.com/office/powerpoint/2010/main" val="4082799990"/>
      </p:ext>
    </p:extLst>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p:cNvSpPr txBox="1"/>
          <p:nvPr/>
        </p:nvSpPr>
        <p:spPr>
          <a:xfrm>
            <a:off x="1520806" y="214296"/>
            <a:ext cx="6291554" cy="553998"/>
          </a:xfrm>
          <a:prstGeom prst="rect">
            <a:avLst/>
          </a:prstGeom>
          <a:noFill/>
        </p:spPr>
        <p:txBody>
          <a:bodyPr wrap="square" rtlCol="0">
            <a:spAutoFit/>
          </a:bodyPr>
          <a:lstStyle/>
          <a:p>
            <a:r>
              <a:rPr lang="zh-CN" altLang="en-US" sz="3000" b="1" dirty="0">
                <a:solidFill>
                  <a:srgbClr val="11576A"/>
                </a:solidFill>
                <a:latin typeface="微软雅黑" panose="020B0503020204020204" pitchFamily="34" charset="-122"/>
                <a:ea typeface="微软雅黑" panose="020B0503020204020204" pitchFamily="34" charset="-122"/>
              </a:rPr>
              <a:t>了解</a:t>
            </a:r>
            <a:r>
              <a:rPr lang="en-US" altLang="zh-CN" sz="3000" b="1" dirty="0" err="1">
                <a:solidFill>
                  <a:srgbClr val="11576A"/>
                </a:solidFill>
                <a:latin typeface="微软雅黑" panose="020B0503020204020204" pitchFamily="34" charset="-122"/>
                <a:ea typeface="微软雅黑" panose="020B0503020204020204" pitchFamily="34" charset="-122"/>
              </a:rPr>
              <a:t>ucore</a:t>
            </a:r>
            <a:r>
              <a:rPr lang="zh-CN" altLang="en-US" sz="3000" b="1" dirty="0">
                <a:solidFill>
                  <a:srgbClr val="11576A"/>
                </a:solidFill>
                <a:latin typeface="微软雅黑" panose="020B0503020204020204" pitchFamily="34" charset="-122"/>
                <a:ea typeface="微软雅黑" panose="020B0503020204020204" pitchFamily="34" charset="-122"/>
              </a:rPr>
              <a:t>编程方法和通用数据结构</a:t>
            </a:r>
          </a:p>
        </p:txBody>
      </p:sp>
      <p:graphicFrame>
        <p:nvGraphicFramePr>
          <p:cNvPr id="11" name="Object 8"/>
          <p:cNvGraphicFramePr>
            <a:graphicFrameLocks noChangeAspect="1"/>
          </p:cNvGraphicFramePr>
          <p:nvPr/>
        </p:nvGraphicFramePr>
        <p:xfrm>
          <a:off x="6781613" y="912310"/>
          <a:ext cx="2326891" cy="2163496"/>
        </p:xfrm>
        <a:graphic>
          <a:graphicData uri="http://schemas.openxmlformats.org/presentationml/2006/ole">
            <p:oleObj spid="_x0000_s19505" r:id="rId3" imgW="2780667" imgH="2471015" progId="">
              <p:embed/>
            </p:oleObj>
          </a:graphicData>
        </a:graphic>
      </p:graphicFrame>
      <p:grpSp>
        <p:nvGrpSpPr>
          <p:cNvPr id="2" name="组合 1"/>
          <p:cNvGrpSpPr/>
          <p:nvPr/>
        </p:nvGrpSpPr>
        <p:grpSpPr>
          <a:xfrm>
            <a:off x="755576" y="843558"/>
            <a:ext cx="6883698" cy="1231106"/>
            <a:chOff x="755576" y="843558"/>
            <a:chExt cx="6883698" cy="1231106"/>
          </a:xfrm>
        </p:grpSpPr>
        <p:sp>
          <p:nvSpPr>
            <p:cNvPr id="57" name="TextBox 82"/>
            <p:cNvSpPr txBox="1"/>
            <p:nvPr/>
          </p:nvSpPr>
          <p:spPr>
            <a:xfrm>
              <a:off x="755576" y="843558"/>
              <a:ext cx="6883698" cy="1231106"/>
            </a:xfrm>
            <a:prstGeom prst="rect">
              <a:avLst/>
            </a:prstGeom>
            <a:noFill/>
          </p:spPr>
          <p:txBody>
            <a:bodyPr wrap="square" rtlCol="0">
              <a:spAutoFit/>
            </a:bodyPr>
            <a:lstStyle/>
            <a:p>
              <a:r>
                <a:rPr lang="zh-CN" altLang="en-US" b="1" dirty="0" smtClean="0">
                  <a:solidFill>
                    <a:srgbClr val="11576A"/>
                  </a:solidFill>
                  <a:latin typeface="张海山锐谐体2.0-授权联系：Samtype@QQ.com" pitchFamily="2" charset="-122"/>
                  <a:ea typeface="张海山锐谐体2.0-授权联系：Samtype@QQ.com" pitchFamily="2" charset="-122"/>
                </a:rPr>
                <a:t>■ </a:t>
              </a:r>
              <a:r>
                <a:rPr lang="zh-CN" altLang="en-US" sz="2000" b="1" dirty="0" smtClean="0">
                  <a:solidFill>
                    <a:srgbClr val="11576A"/>
                  </a:solidFill>
                  <a:latin typeface="微软雅黑" panose="020B0503020204020204" pitchFamily="34" charset="-122"/>
                  <a:ea typeface="微软雅黑" panose="020B0503020204020204" pitchFamily="34" charset="-122"/>
                </a:rPr>
                <a:t>链表</a:t>
              </a:r>
              <a:r>
                <a:rPr lang="zh-CN" altLang="en-US" sz="2000" b="1" dirty="0">
                  <a:solidFill>
                    <a:srgbClr val="11576A"/>
                  </a:solidFill>
                  <a:latin typeface="微软雅黑" panose="020B0503020204020204" pitchFamily="34" charset="-122"/>
                  <a:ea typeface="微软雅黑" panose="020B0503020204020204" pitchFamily="34" charset="-122"/>
                </a:rPr>
                <a:t>操作函数</a:t>
              </a:r>
            </a:p>
            <a:p>
              <a:pPr marL="0" lvl="1">
                <a:lnSpc>
                  <a:spcPct val="90000"/>
                </a:lnSpc>
                <a:spcBef>
                  <a:spcPct val="0"/>
                </a:spcBef>
              </a:pPr>
              <a:r>
                <a:rPr lang="zh-CN" altLang="en-US" sz="2000" dirty="0" smtClean="0">
                  <a:latin typeface="Times" panose="02020603050405020304" pitchFamily="18" charset="0"/>
                  <a:ea typeface="宋体" panose="02010600030101010101" pitchFamily="2" charset="-122"/>
                </a:rPr>
                <a:t>         list</a:t>
              </a:r>
              <a:r>
                <a:rPr lang="zh-CN" altLang="en-US" sz="2000" dirty="0">
                  <a:latin typeface="Times" panose="02020603050405020304" pitchFamily="18" charset="0"/>
                  <a:ea typeface="宋体" panose="02010600030101010101" pitchFamily="2" charset="-122"/>
                </a:rPr>
                <a:t>_init(list_entry_t *elm)</a:t>
              </a:r>
            </a:p>
            <a:p>
              <a:pPr marL="0" lvl="1">
                <a:lnSpc>
                  <a:spcPct val="90000"/>
                </a:lnSpc>
                <a:spcBef>
                  <a:spcPct val="0"/>
                </a:spcBef>
              </a:pPr>
              <a:r>
                <a:rPr lang="zh-CN" altLang="en-US" sz="2000" dirty="0" smtClean="0">
                  <a:latin typeface="Times" panose="02020603050405020304" pitchFamily="18" charset="0"/>
                  <a:ea typeface="宋体" panose="02010600030101010101" pitchFamily="2" charset="-122"/>
                </a:rPr>
                <a:t>         list</a:t>
              </a:r>
              <a:r>
                <a:rPr lang="zh-CN" altLang="en-US" sz="2000" dirty="0">
                  <a:latin typeface="Times" panose="02020603050405020304" pitchFamily="18" charset="0"/>
                  <a:ea typeface="宋体" panose="02010600030101010101" pitchFamily="2" charset="-122"/>
                </a:rPr>
                <a:t>_add_after和list_add_before</a:t>
              </a:r>
            </a:p>
            <a:p>
              <a:pPr marL="0" lvl="1">
                <a:lnSpc>
                  <a:spcPct val="90000"/>
                </a:lnSpc>
                <a:spcBef>
                  <a:spcPct val="0"/>
                </a:spcBef>
              </a:pPr>
              <a:r>
                <a:rPr lang="zh-CN" altLang="en-US" sz="2000" dirty="0" smtClean="0">
                  <a:latin typeface="Times" panose="02020603050405020304" pitchFamily="18" charset="0"/>
                  <a:ea typeface="宋体" panose="02010600030101010101" pitchFamily="2" charset="-122"/>
                </a:rPr>
                <a:t>         list</a:t>
              </a:r>
              <a:r>
                <a:rPr lang="zh-CN" altLang="en-US" sz="2000" dirty="0">
                  <a:latin typeface="Times" panose="02020603050405020304" pitchFamily="18" charset="0"/>
                  <a:ea typeface="宋体" panose="02010600030101010101" pitchFamily="2" charset="-122"/>
                </a:rPr>
                <a:t>_del(list_entry_t *listelm)</a:t>
              </a:r>
            </a:p>
          </p:txBody>
        </p:sp>
        <p:pic>
          <p:nvPicPr>
            <p:cNvPr id="12" name="图片 11" descr="小点1.png"/>
            <p:cNvPicPr>
              <a:picLocks noChangeAspect="1"/>
            </p:cNvPicPr>
            <p:nvPr/>
          </p:nvPicPr>
          <p:blipFill>
            <a:blip r:embed="rId4" cstate="print"/>
            <a:stretch>
              <a:fillRect/>
            </a:stretch>
          </p:blipFill>
          <p:spPr>
            <a:xfrm>
              <a:off x="1187624" y="1260446"/>
              <a:ext cx="151066" cy="148997"/>
            </a:xfrm>
            <a:prstGeom prst="rect">
              <a:avLst/>
            </a:prstGeom>
          </p:spPr>
        </p:pic>
        <p:pic>
          <p:nvPicPr>
            <p:cNvPr id="13" name="图片 12" descr="小点1.png"/>
            <p:cNvPicPr>
              <a:picLocks noChangeAspect="1"/>
            </p:cNvPicPr>
            <p:nvPr/>
          </p:nvPicPr>
          <p:blipFill>
            <a:blip r:embed="rId4" cstate="print"/>
            <a:stretch>
              <a:fillRect/>
            </a:stretch>
          </p:blipFill>
          <p:spPr>
            <a:xfrm>
              <a:off x="1187624" y="1532672"/>
              <a:ext cx="151066" cy="148997"/>
            </a:xfrm>
            <a:prstGeom prst="rect">
              <a:avLst/>
            </a:prstGeom>
          </p:spPr>
        </p:pic>
        <p:pic>
          <p:nvPicPr>
            <p:cNvPr id="14" name="图片 13" descr="小点1.png"/>
            <p:cNvPicPr>
              <a:picLocks noChangeAspect="1"/>
            </p:cNvPicPr>
            <p:nvPr/>
          </p:nvPicPr>
          <p:blipFill>
            <a:blip r:embed="rId4" cstate="print"/>
            <a:stretch>
              <a:fillRect/>
            </a:stretch>
          </p:blipFill>
          <p:spPr>
            <a:xfrm>
              <a:off x="1187624" y="1803668"/>
              <a:ext cx="151066" cy="148997"/>
            </a:xfrm>
            <a:prstGeom prst="rect">
              <a:avLst/>
            </a:prstGeom>
          </p:spPr>
        </p:pic>
      </p:grpSp>
      <p:sp>
        <p:nvSpPr>
          <p:cNvPr id="15" name="TextBox 82"/>
          <p:cNvSpPr txBox="1"/>
          <p:nvPr/>
        </p:nvSpPr>
        <p:spPr>
          <a:xfrm>
            <a:off x="791424" y="2099632"/>
            <a:ext cx="6883698" cy="400110"/>
          </a:xfrm>
          <a:prstGeom prst="rect">
            <a:avLst/>
          </a:prstGeom>
          <a:noFill/>
        </p:spPr>
        <p:txBody>
          <a:bodyPr wrap="square" rtlCol="0">
            <a:spAutoFit/>
          </a:bodyPr>
          <a:lstStyle/>
          <a:p>
            <a:r>
              <a:rPr lang="zh-CN" altLang="en-US" b="1" dirty="0" smtClean="0">
                <a:solidFill>
                  <a:srgbClr val="11576A"/>
                </a:solidFill>
                <a:latin typeface="张海山锐谐体2.0-授权联系：Samtype@QQ.com" pitchFamily="2" charset="-122"/>
                <a:ea typeface="张海山锐谐体2.0-授权联系：Samtype@QQ.com" pitchFamily="2" charset="-122"/>
              </a:rPr>
              <a:t>■ </a:t>
            </a:r>
            <a:r>
              <a:rPr lang="zh-CN" altLang="en-US" sz="2000" b="1" dirty="0" smtClean="0">
                <a:solidFill>
                  <a:srgbClr val="11576A"/>
                </a:solidFill>
                <a:latin typeface="微软雅黑" panose="020B0503020204020204" pitchFamily="34" charset="-122"/>
                <a:ea typeface="微软雅黑" panose="020B0503020204020204" pitchFamily="34" charset="-122"/>
              </a:rPr>
              <a:t>访问</a:t>
            </a:r>
            <a:r>
              <a:rPr lang="zh-CN" altLang="en-US" sz="2000" b="1" dirty="0">
                <a:solidFill>
                  <a:srgbClr val="11576A"/>
                </a:solidFill>
                <a:latin typeface="微软雅黑" panose="020B0503020204020204" pitchFamily="34" charset="-122"/>
                <a:ea typeface="微软雅黑" panose="020B0503020204020204" pitchFamily="34" charset="-122"/>
              </a:rPr>
              <a:t>链表节点所在的宿主数据结构</a:t>
            </a:r>
          </a:p>
        </p:txBody>
      </p:sp>
      <p:sp>
        <p:nvSpPr>
          <p:cNvPr id="17" name="Text Box 6"/>
          <p:cNvSpPr txBox="1">
            <a:spLocks noChangeArrowheads="1"/>
          </p:cNvSpPr>
          <p:nvPr/>
        </p:nvSpPr>
        <p:spPr bwMode="auto">
          <a:xfrm>
            <a:off x="400164" y="2591543"/>
            <a:ext cx="84836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Monotype Sorts"/>
              <a:buBlip>
                <a:blip r:embed="rId5"/>
              </a:buBlip>
              <a:defRPr sz="24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1"/>
              </a:buClr>
              <a:buSzPct val="100000"/>
              <a:buFont typeface="Monotype Sorts"/>
              <a:buChar char="Ø"/>
              <a:defRPr sz="2000">
                <a:solidFill>
                  <a:schemeClr val="folHlink"/>
                </a:solidFill>
                <a:latin typeface="Times New Roman" panose="02020603050405020304" pitchFamily="18" charset="0"/>
                <a:ea typeface="MS PGothic" panose="020B0600070205080204" pitchFamily="34" charset="-128"/>
              </a:defRPr>
            </a:lvl2pPr>
            <a:lvl3pPr marL="1143000" indent="-228600">
              <a:spcBef>
                <a:spcPct val="20000"/>
              </a:spcBef>
              <a:buClr>
                <a:schemeClr val="tx1"/>
              </a:buClr>
              <a:buSzPct val="75000"/>
              <a:buFont typeface="Monotype Sorts"/>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accent2"/>
              </a:buClr>
              <a:buSzPct val="65000"/>
              <a:buFont typeface="Monotype Sorts"/>
              <a:buChar char=""/>
              <a:defRPr sz="16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9pPr>
          </a:lstStyle>
          <a:p>
            <a:pPr>
              <a:lnSpc>
                <a:spcPct val="90000"/>
              </a:lnSpc>
              <a:spcBef>
                <a:spcPct val="0"/>
              </a:spcBef>
              <a:buClrTx/>
              <a:buSzTx/>
              <a:buNone/>
            </a:pPr>
            <a:r>
              <a:rPr lang="en-US" altLang="zh-CN" sz="2000" dirty="0">
                <a:latin typeface="Times" panose="02020603050405020304" pitchFamily="18" charset="0"/>
                <a:ea typeface="宋体" panose="02010600030101010101" pitchFamily="2" charset="-122"/>
              </a:rPr>
              <a:t>#define le2page(le, member)      </a:t>
            </a:r>
            <a:r>
              <a:rPr lang="en-US" altLang="zh-CN" sz="2000" dirty="0" err="1">
                <a:latin typeface="Times" panose="02020603050405020304" pitchFamily="18" charset="0"/>
                <a:ea typeface="宋体" panose="02010600030101010101" pitchFamily="2" charset="-122"/>
              </a:rPr>
              <a:t>to_struct</a:t>
            </a:r>
            <a:r>
              <a:rPr lang="en-US" altLang="zh-CN" sz="2000" dirty="0">
                <a:latin typeface="Times" panose="02020603050405020304" pitchFamily="18" charset="0"/>
                <a:ea typeface="宋体" panose="02010600030101010101" pitchFamily="2" charset="-122"/>
              </a:rPr>
              <a:t>((le), struct Page, member)</a:t>
            </a:r>
          </a:p>
        </p:txBody>
      </p:sp>
      <p:sp>
        <p:nvSpPr>
          <p:cNvPr id="18" name="Text Box 7"/>
          <p:cNvSpPr txBox="1">
            <a:spLocks noChangeArrowheads="1"/>
          </p:cNvSpPr>
          <p:nvPr/>
        </p:nvSpPr>
        <p:spPr bwMode="auto">
          <a:xfrm>
            <a:off x="400164" y="3174450"/>
            <a:ext cx="753268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Monotype Sorts"/>
              <a:buBlip>
                <a:blip r:embed="rId5"/>
              </a:buBlip>
              <a:defRPr sz="24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1"/>
              </a:buClr>
              <a:buSzPct val="100000"/>
              <a:buFont typeface="Monotype Sorts"/>
              <a:buChar char="Ø"/>
              <a:defRPr sz="2000">
                <a:solidFill>
                  <a:schemeClr val="folHlink"/>
                </a:solidFill>
                <a:latin typeface="Times New Roman" panose="02020603050405020304" pitchFamily="18" charset="0"/>
                <a:ea typeface="MS PGothic" panose="020B0600070205080204" pitchFamily="34" charset="-128"/>
              </a:defRPr>
            </a:lvl2pPr>
            <a:lvl3pPr marL="1143000" indent="-228600">
              <a:spcBef>
                <a:spcPct val="20000"/>
              </a:spcBef>
              <a:buClr>
                <a:schemeClr val="tx1"/>
              </a:buClr>
              <a:buSzPct val="75000"/>
              <a:buFont typeface="Monotype Sorts"/>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accent2"/>
              </a:buClr>
              <a:buSzPct val="65000"/>
              <a:buFont typeface="Monotype Sorts"/>
              <a:buChar char=""/>
              <a:defRPr sz="16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9pPr>
          </a:lstStyle>
          <a:p>
            <a:pPr>
              <a:lnSpc>
                <a:spcPct val="90000"/>
              </a:lnSpc>
              <a:spcBef>
                <a:spcPct val="0"/>
              </a:spcBef>
              <a:buClrTx/>
              <a:buSzTx/>
              <a:buNone/>
            </a:pPr>
            <a:r>
              <a:rPr lang="en-US" altLang="zh-CN" sz="2000" dirty="0">
                <a:latin typeface="Times" panose="02020603050405020304" pitchFamily="18" charset="0"/>
                <a:ea typeface="宋体" panose="02010600030101010101" pitchFamily="2" charset="-122"/>
              </a:rPr>
              <a:t>#define </a:t>
            </a:r>
            <a:r>
              <a:rPr lang="en-US" altLang="zh-CN" sz="2000" dirty="0" err="1">
                <a:latin typeface="Times" panose="02020603050405020304" pitchFamily="18" charset="0"/>
                <a:ea typeface="宋体" panose="02010600030101010101" pitchFamily="2" charset="-122"/>
              </a:rPr>
              <a:t>to_struct</a:t>
            </a:r>
            <a:r>
              <a:rPr lang="en-US" altLang="zh-CN" sz="2000" dirty="0">
                <a:latin typeface="Times" panose="02020603050405020304" pitchFamily="18" charset="0"/>
                <a:ea typeface="宋体" panose="02010600030101010101" pitchFamily="2" charset="-122"/>
              </a:rPr>
              <a:t>(</a:t>
            </a:r>
            <a:r>
              <a:rPr lang="en-US" altLang="zh-CN" sz="2000" dirty="0" err="1">
                <a:latin typeface="Times" panose="02020603050405020304" pitchFamily="18" charset="0"/>
                <a:ea typeface="宋体" panose="02010600030101010101" pitchFamily="2" charset="-122"/>
              </a:rPr>
              <a:t>ptr</a:t>
            </a:r>
            <a:r>
              <a:rPr lang="en-US" altLang="zh-CN" sz="2000" dirty="0">
                <a:latin typeface="Times" panose="02020603050405020304" pitchFamily="18" charset="0"/>
                <a:ea typeface="宋体" panose="02010600030101010101" pitchFamily="2" charset="-122"/>
              </a:rPr>
              <a:t>, type, member)                               \</a:t>
            </a:r>
          </a:p>
          <a:p>
            <a:pPr>
              <a:lnSpc>
                <a:spcPct val="90000"/>
              </a:lnSpc>
              <a:spcBef>
                <a:spcPct val="0"/>
              </a:spcBef>
              <a:buClrTx/>
              <a:buSzTx/>
              <a:buNone/>
            </a:pPr>
            <a:r>
              <a:rPr lang="en-US" altLang="zh-CN" sz="2000" dirty="0">
                <a:latin typeface="Times" panose="02020603050405020304" pitchFamily="18" charset="0"/>
                <a:ea typeface="宋体" panose="02010600030101010101" pitchFamily="2" charset="-122"/>
              </a:rPr>
              <a:t>    ((type *)((char *)(</a:t>
            </a:r>
            <a:r>
              <a:rPr lang="en-US" altLang="zh-CN" sz="2000" dirty="0" err="1">
                <a:latin typeface="Times" panose="02020603050405020304" pitchFamily="18" charset="0"/>
                <a:ea typeface="宋体" panose="02010600030101010101" pitchFamily="2" charset="-122"/>
              </a:rPr>
              <a:t>ptr</a:t>
            </a:r>
            <a:r>
              <a:rPr lang="en-US" altLang="zh-CN" sz="2000" dirty="0">
                <a:latin typeface="Times" panose="02020603050405020304" pitchFamily="18" charset="0"/>
                <a:ea typeface="宋体" panose="02010600030101010101" pitchFamily="2" charset="-122"/>
              </a:rPr>
              <a:t>) - </a:t>
            </a:r>
            <a:r>
              <a:rPr lang="en-US" altLang="zh-CN" sz="2000" dirty="0" err="1">
                <a:latin typeface="Times" panose="02020603050405020304" pitchFamily="18" charset="0"/>
                <a:ea typeface="宋体" panose="02010600030101010101" pitchFamily="2" charset="-122"/>
              </a:rPr>
              <a:t>offsetof</a:t>
            </a:r>
            <a:r>
              <a:rPr lang="en-US" altLang="zh-CN" sz="2000" dirty="0">
                <a:latin typeface="Times" panose="02020603050405020304" pitchFamily="18" charset="0"/>
                <a:ea typeface="宋体" panose="02010600030101010101" pitchFamily="2" charset="-122"/>
              </a:rPr>
              <a:t>(type, member)))</a:t>
            </a:r>
          </a:p>
        </p:txBody>
      </p:sp>
    </p:spTree>
    <p:extLst>
      <p:ext uri="{BB962C8B-B14F-4D97-AF65-F5344CB8AC3E}">
        <p14:creationId xmlns="" xmlns:p14="http://schemas.microsoft.com/office/powerpoint/2010/main" val="3339497794"/>
      </p:ext>
    </p:extLst>
  </p:cSld>
  <p:clrMapOvr>
    <a:masterClrMapping/>
  </p:clrMapOvr>
  <p:transition>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p:cNvSpPr txBox="1"/>
          <p:nvPr/>
        </p:nvSpPr>
        <p:spPr>
          <a:xfrm>
            <a:off x="1520806" y="214296"/>
            <a:ext cx="6291554" cy="553998"/>
          </a:xfrm>
          <a:prstGeom prst="rect">
            <a:avLst/>
          </a:prstGeom>
          <a:noFill/>
        </p:spPr>
        <p:txBody>
          <a:bodyPr wrap="square" rtlCol="0">
            <a:spAutoFit/>
          </a:bodyPr>
          <a:lstStyle/>
          <a:p>
            <a:r>
              <a:rPr lang="zh-CN" altLang="en-US" sz="3000" b="1" dirty="0">
                <a:solidFill>
                  <a:srgbClr val="11576A"/>
                </a:solidFill>
                <a:latin typeface="微软雅黑" panose="020B0503020204020204" pitchFamily="34" charset="-122"/>
                <a:ea typeface="微软雅黑" panose="020B0503020204020204" pitchFamily="34" charset="-122"/>
              </a:rPr>
              <a:t>了解</a:t>
            </a:r>
            <a:r>
              <a:rPr lang="en-US" altLang="zh-CN" sz="3000" b="1" dirty="0" err="1">
                <a:solidFill>
                  <a:srgbClr val="11576A"/>
                </a:solidFill>
                <a:latin typeface="微软雅黑" panose="020B0503020204020204" pitchFamily="34" charset="-122"/>
                <a:ea typeface="微软雅黑" panose="020B0503020204020204" pitchFamily="34" charset="-122"/>
              </a:rPr>
              <a:t>ucore</a:t>
            </a:r>
            <a:r>
              <a:rPr lang="zh-CN" altLang="en-US" sz="3000" b="1" dirty="0">
                <a:solidFill>
                  <a:srgbClr val="11576A"/>
                </a:solidFill>
                <a:latin typeface="微软雅黑" panose="020B0503020204020204" pitchFamily="34" charset="-122"/>
                <a:ea typeface="微软雅黑" panose="020B0503020204020204" pitchFamily="34" charset="-122"/>
              </a:rPr>
              <a:t>编程方法和通用数据结构</a:t>
            </a:r>
          </a:p>
        </p:txBody>
      </p:sp>
      <p:graphicFrame>
        <p:nvGraphicFramePr>
          <p:cNvPr id="11" name="Object 8"/>
          <p:cNvGraphicFramePr>
            <a:graphicFrameLocks noChangeAspect="1"/>
          </p:cNvGraphicFramePr>
          <p:nvPr/>
        </p:nvGraphicFramePr>
        <p:xfrm>
          <a:off x="6781613" y="912310"/>
          <a:ext cx="2326891" cy="2163496"/>
        </p:xfrm>
        <a:graphic>
          <a:graphicData uri="http://schemas.openxmlformats.org/presentationml/2006/ole">
            <p:oleObj spid="_x0000_s20529" r:id="rId3" imgW="2780667" imgH="2471015" progId="">
              <p:embed/>
            </p:oleObj>
          </a:graphicData>
        </a:graphic>
      </p:graphicFrame>
      <p:grpSp>
        <p:nvGrpSpPr>
          <p:cNvPr id="2" name="组合 1"/>
          <p:cNvGrpSpPr/>
          <p:nvPr/>
        </p:nvGrpSpPr>
        <p:grpSpPr>
          <a:xfrm>
            <a:off x="755576" y="843558"/>
            <a:ext cx="6883698" cy="1231106"/>
            <a:chOff x="755576" y="843558"/>
            <a:chExt cx="6883698" cy="1231106"/>
          </a:xfrm>
        </p:grpSpPr>
        <p:sp>
          <p:nvSpPr>
            <p:cNvPr id="57" name="TextBox 82"/>
            <p:cNvSpPr txBox="1"/>
            <p:nvPr/>
          </p:nvSpPr>
          <p:spPr>
            <a:xfrm>
              <a:off x="755576" y="843558"/>
              <a:ext cx="6883698" cy="1231106"/>
            </a:xfrm>
            <a:prstGeom prst="rect">
              <a:avLst/>
            </a:prstGeom>
            <a:noFill/>
          </p:spPr>
          <p:txBody>
            <a:bodyPr wrap="square" rtlCol="0">
              <a:spAutoFit/>
            </a:bodyPr>
            <a:lstStyle/>
            <a:p>
              <a:r>
                <a:rPr lang="zh-CN" altLang="en-US" b="1" dirty="0" smtClean="0">
                  <a:solidFill>
                    <a:srgbClr val="11576A"/>
                  </a:solidFill>
                  <a:latin typeface="张海山锐谐体2.0-授权联系：Samtype@QQ.com" pitchFamily="2" charset="-122"/>
                  <a:ea typeface="张海山锐谐体2.0-授权联系：Samtype@QQ.com" pitchFamily="2" charset="-122"/>
                </a:rPr>
                <a:t>■ </a:t>
              </a:r>
              <a:r>
                <a:rPr lang="zh-CN" altLang="en-US" sz="2000" b="1" dirty="0" smtClean="0">
                  <a:solidFill>
                    <a:srgbClr val="11576A"/>
                  </a:solidFill>
                  <a:latin typeface="微软雅黑" panose="020B0503020204020204" pitchFamily="34" charset="-122"/>
                  <a:ea typeface="微软雅黑" panose="020B0503020204020204" pitchFamily="34" charset="-122"/>
                </a:rPr>
                <a:t>链表</a:t>
              </a:r>
              <a:r>
                <a:rPr lang="zh-CN" altLang="en-US" sz="2000" b="1" dirty="0">
                  <a:solidFill>
                    <a:srgbClr val="11576A"/>
                  </a:solidFill>
                  <a:latin typeface="微软雅黑" panose="020B0503020204020204" pitchFamily="34" charset="-122"/>
                  <a:ea typeface="微软雅黑" panose="020B0503020204020204" pitchFamily="34" charset="-122"/>
                </a:rPr>
                <a:t>操作函数</a:t>
              </a:r>
            </a:p>
            <a:p>
              <a:pPr marL="0" lvl="1">
                <a:lnSpc>
                  <a:spcPct val="90000"/>
                </a:lnSpc>
                <a:spcBef>
                  <a:spcPct val="0"/>
                </a:spcBef>
              </a:pPr>
              <a:r>
                <a:rPr lang="zh-CN" altLang="en-US" sz="2000" dirty="0" smtClean="0">
                  <a:latin typeface="Times" panose="02020603050405020304" pitchFamily="18" charset="0"/>
                  <a:ea typeface="宋体" panose="02010600030101010101" pitchFamily="2" charset="-122"/>
                </a:rPr>
                <a:t>         list</a:t>
              </a:r>
              <a:r>
                <a:rPr lang="zh-CN" altLang="en-US" sz="2000" dirty="0">
                  <a:latin typeface="Times" panose="02020603050405020304" pitchFamily="18" charset="0"/>
                  <a:ea typeface="宋体" panose="02010600030101010101" pitchFamily="2" charset="-122"/>
                </a:rPr>
                <a:t>_init(list_entry_t *elm)</a:t>
              </a:r>
            </a:p>
            <a:p>
              <a:pPr marL="0" lvl="1">
                <a:lnSpc>
                  <a:spcPct val="90000"/>
                </a:lnSpc>
                <a:spcBef>
                  <a:spcPct val="0"/>
                </a:spcBef>
              </a:pPr>
              <a:r>
                <a:rPr lang="zh-CN" altLang="en-US" sz="2000" dirty="0" smtClean="0">
                  <a:latin typeface="Times" panose="02020603050405020304" pitchFamily="18" charset="0"/>
                  <a:ea typeface="宋体" panose="02010600030101010101" pitchFamily="2" charset="-122"/>
                </a:rPr>
                <a:t>         list</a:t>
              </a:r>
              <a:r>
                <a:rPr lang="zh-CN" altLang="en-US" sz="2000" dirty="0">
                  <a:latin typeface="Times" panose="02020603050405020304" pitchFamily="18" charset="0"/>
                  <a:ea typeface="宋体" panose="02010600030101010101" pitchFamily="2" charset="-122"/>
                </a:rPr>
                <a:t>_add_after和list_add_before</a:t>
              </a:r>
            </a:p>
            <a:p>
              <a:pPr marL="0" lvl="1">
                <a:lnSpc>
                  <a:spcPct val="90000"/>
                </a:lnSpc>
                <a:spcBef>
                  <a:spcPct val="0"/>
                </a:spcBef>
              </a:pPr>
              <a:r>
                <a:rPr lang="zh-CN" altLang="en-US" sz="2000" dirty="0" smtClean="0">
                  <a:latin typeface="Times" panose="02020603050405020304" pitchFamily="18" charset="0"/>
                  <a:ea typeface="宋体" panose="02010600030101010101" pitchFamily="2" charset="-122"/>
                </a:rPr>
                <a:t>         list</a:t>
              </a:r>
              <a:r>
                <a:rPr lang="zh-CN" altLang="en-US" sz="2000" dirty="0">
                  <a:latin typeface="Times" panose="02020603050405020304" pitchFamily="18" charset="0"/>
                  <a:ea typeface="宋体" panose="02010600030101010101" pitchFamily="2" charset="-122"/>
                </a:rPr>
                <a:t>_del(list_entry_t *listelm)</a:t>
              </a:r>
            </a:p>
          </p:txBody>
        </p:sp>
        <p:pic>
          <p:nvPicPr>
            <p:cNvPr id="12" name="图片 11" descr="小点1.png"/>
            <p:cNvPicPr>
              <a:picLocks noChangeAspect="1"/>
            </p:cNvPicPr>
            <p:nvPr/>
          </p:nvPicPr>
          <p:blipFill>
            <a:blip r:embed="rId4" cstate="print"/>
            <a:stretch>
              <a:fillRect/>
            </a:stretch>
          </p:blipFill>
          <p:spPr>
            <a:xfrm>
              <a:off x="1187624" y="1260446"/>
              <a:ext cx="151066" cy="148997"/>
            </a:xfrm>
            <a:prstGeom prst="rect">
              <a:avLst/>
            </a:prstGeom>
          </p:spPr>
        </p:pic>
        <p:pic>
          <p:nvPicPr>
            <p:cNvPr id="13" name="图片 12" descr="小点1.png"/>
            <p:cNvPicPr>
              <a:picLocks noChangeAspect="1"/>
            </p:cNvPicPr>
            <p:nvPr/>
          </p:nvPicPr>
          <p:blipFill>
            <a:blip r:embed="rId4" cstate="print"/>
            <a:stretch>
              <a:fillRect/>
            </a:stretch>
          </p:blipFill>
          <p:spPr>
            <a:xfrm>
              <a:off x="1187624" y="1532672"/>
              <a:ext cx="151066" cy="148997"/>
            </a:xfrm>
            <a:prstGeom prst="rect">
              <a:avLst/>
            </a:prstGeom>
          </p:spPr>
        </p:pic>
        <p:pic>
          <p:nvPicPr>
            <p:cNvPr id="14" name="图片 13" descr="小点1.png"/>
            <p:cNvPicPr>
              <a:picLocks noChangeAspect="1"/>
            </p:cNvPicPr>
            <p:nvPr/>
          </p:nvPicPr>
          <p:blipFill>
            <a:blip r:embed="rId4" cstate="print"/>
            <a:stretch>
              <a:fillRect/>
            </a:stretch>
          </p:blipFill>
          <p:spPr>
            <a:xfrm>
              <a:off x="1187624" y="1803668"/>
              <a:ext cx="151066" cy="148997"/>
            </a:xfrm>
            <a:prstGeom prst="rect">
              <a:avLst/>
            </a:prstGeom>
          </p:spPr>
        </p:pic>
      </p:grpSp>
      <p:sp>
        <p:nvSpPr>
          <p:cNvPr id="15" name="TextBox 82"/>
          <p:cNvSpPr txBox="1"/>
          <p:nvPr/>
        </p:nvSpPr>
        <p:spPr>
          <a:xfrm>
            <a:off x="791424" y="2099632"/>
            <a:ext cx="6883698" cy="400110"/>
          </a:xfrm>
          <a:prstGeom prst="rect">
            <a:avLst/>
          </a:prstGeom>
          <a:noFill/>
        </p:spPr>
        <p:txBody>
          <a:bodyPr wrap="square" rtlCol="0">
            <a:spAutoFit/>
          </a:bodyPr>
          <a:lstStyle/>
          <a:p>
            <a:r>
              <a:rPr lang="zh-CN" altLang="en-US" b="1" dirty="0" smtClean="0">
                <a:solidFill>
                  <a:srgbClr val="11576A"/>
                </a:solidFill>
                <a:latin typeface="张海山锐谐体2.0-授权联系：Samtype@QQ.com" pitchFamily="2" charset="-122"/>
                <a:ea typeface="张海山锐谐体2.0-授权联系：Samtype@QQ.com" pitchFamily="2" charset="-122"/>
              </a:rPr>
              <a:t>■ </a:t>
            </a:r>
            <a:r>
              <a:rPr lang="zh-CN" altLang="en-US" sz="2000" b="1" dirty="0" smtClean="0">
                <a:solidFill>
                  <a:srgbClr val="11576A"/>
                </a:solidFill>
                <a:latin typeface="微软雅黑" panose="020B0503020204020204" pitchFamily="34" charset="-122"/>
                <a:ea typeface="微软雅黑" panose="020B0503020204020204" pitchFamily="34" charset="-122"/>
              </a:rPr>
              <a:t>访问</a:t>
            </a:r>
            <a:r>
              <a:rPr lang="zh-CN" altLang="en-US" sz="2000" b="1" dirty="0">
                <a:solidFill>
                  <a:srgbClr val="11576A"/>
                </a:solidFill>
                <a:latin typeface="微软雅黑" panose="020B0503020204020204" pitchFamily="34" charset="-122"/>
                <a:ea typeface="微软雅黑" panose="020B0503020204020204" pitchFamily="34" charset="-122"/>
              </a:rPr>
              <a:t>链表节点所在的宿主数据结构</a:t>
            </a:r>
          </a:p>
        </p:txBody>
      </p:sp>
      <p:sp>
        <p:nvSpPr>
          <p:cNvPr id="17" name="Text Box 6"/>
          <p:cNvSpPr txBox="1">
            <a:spLocks noChangeArrowheads="1"/>
          </p:cNvSpPr>
          <p:nvPr/>
        </p:nvSpPr>
        <p:spPr bwMode="auto">
          <a:xfrm>
            <a:off x="400164" y="2591543"/>
            <a:ext cx="84836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Monotype Sorts"/>
              <a:buBlip>
                <a:blip r:embed="rId5"/>
              </a:buBlip>
              <a:defRPr sz="24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1"/>
              </a:buClr>
              <a:buSzPct val="100000"/>
              <a:buFont typeface="Monotype Sorts"/>
              <a:buChar char="Ø"/>
              <a:defRPr sz="2000">
                <a:solidFill>
                  <a:schemeClr val="folHlink"/>
                </a:solidFill>
                <a:latin typeface="Times New Roman" panose="02020603050405020304" pitchFamily="18" charset="0"/>
                <a:ea typeface="MS PGothic" panose="020B0600070205080204" pitchFamily="34" charset="-128"/>
              </a:defRPr>
            </a:lvl2pPr>
            <a:lvl3pPr marL="1143000" indent="-228600">
              <a:spcBef>
                <a:spcPct val="20000"/>
              </a:spcBef>
              <a:buClr>
                <a:schemeClr val="tx1"/>
              </a:buClr>
              <a:buSzPct val="75000"/>
              <a:buFont typeface="Monotype Sorts"/>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accent2"/>
              </a:buClr>
              <a:buSzPct val="65000"/>
              <a:buFont typeface="Monotype Sorts"/>
              <a:buChar char=""/>
              <a:defRPr sz="16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9pPr>
          </a:lstStyle>
          <a:p>
            <a:pPr>
              <a:lnSpc>
                <a:spcPct val="90000"/>
              </a:lnSpc>
              <a:spcBef>
                <a:spcPct val="0"/>
              </a:spcBef>
              <a:buClrTx/>
              <a:buSzTx/>
              <a:buNone/>
            </a:pPr>
            <a:r>
              <a:rPr lang="en-US" altLang="zh-CN" sz="2000" dirty="0">
                <a:latin typeface="Times" panose="02020603050405020304" pitchFamily="18" charset="0"/>
                <a:ea typeface="宋体" panose="02010600030101010101" pitchFamily="2" charset="-122"/>
              </a:rPr>
              <a:t>#define le2page(le, member)      </a:t>
            </a:r>
            <a:r>
              <a:rPr lang="en-US" altLang="zh-CN" sz="2000" dirty="0" err="1">
                <a:latin typeface="Times" panose="02020603050405020304" pitchFamily="18" charset="0"/>
                <a:ea typeface="宋体" panose="02010600030101010101" pitchFamily="2" charset="-122"/>
              </a:rPr>
              <a:t>to_struct</a:t>
            </a:r>
            <a:r>
              <a:rPr lang="en-US" altLang="zh-CN" sz="2000" dirty="0">
                <a:latin typeface="Times" panose="02020603050405020304" pitchFamily="18" charset="0"/>
                <a:ea typeface="宋体" panose="02010600030101010101" pitchFamily="2" charset="-122"/>
              </a:rPr>
              <a:t>((le), struct Page, member)</a:t>
            </a:r>
          </a:p>
        </p:txBody>
      </p:sp>
      <p:sp>
        <p:nvSpPr>
          <p:cNvPr id="18" name="Text Box 7"/>
          <p:cNvSpPr txBox="1">
            <a:spLocks noChangeArrowheads="1"/>
          </p:cNvSpPr>
          <p:nvPr/>
        </p:nvSpPr>
        <p:spPr bwMode="auto">
          <a:xfrm>
            <a:off x="400164" y="3174450"/>
            <a:ext cx="753268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Monotype Sorts"/>
              <a:buBlip>
                <a:blip r:embed="rId5"/>
              </a:buBlip>
              <a:defRPr sz="24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1"/>
              </a:buClr>
              <a:buSzPct val="100000"/>
              <a:buFont typeface="Monotype Sorts"/>
              <a:buChar char="Ø"/>
              <a:defRPr sz="2000">
                <a:solidFill>
                  <a:schemeClr val="folHlink"/>
                </a:solidFill>
                <a:latin typeface="Times New Roman" panose="02020603050405020304" pitchFamily="18" charset="0"/>
                <a:ea typeface="MS PGothic" panose="020B0600070205080204" pitchFamily="34" charset="-128"/>
              </a:defRPr>
            </a:lvl2pPr>
            <a:lvl3pPr marL="1143000" indent="-228600">
              <a:spcBef>
                <a:spcPct val="20000"/>
              </a:spcBef>
              <a:buClr>
                <a:schemeClr val="tx1"/>
              </a:buClr>
              <a:buSzPct val="75000"/>
              <a:buFont typeface="Monotype Sorts"/>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accent2"/>
              </a:buClr>
              <a:buSzPct val="65000"/>
              <a:buFont typeface="Monotype Sorts"/>
              <a:buChar char=""/>
              <a:defRPr sz="16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9pPr>
          </a:lstStyle>
          <a:p>
            <a:pPr>
              <a:lnSpc>
                <a:spcPct val="90000"/>
              </a:lnSpc>
              <a:spcBef>
                <a:spcPct val="0"/>
              </a:spcBef>
              <a:buClrTx/>
              <a:buSzTx/>
              <a:buNone/>
            </a:pPr>
            <a:r>
              <a:rPr lang="en-US" altLang="zh-CN" sz="2000" dirty="0">
                <a:latin typeface="Times" panose="02020603050405020304" pitchFamily="18" charset="0"/>
                <a:ea typeface="宋体" panose="02010600030101010101" pitchFamily="2" charset="-122"/>
              </a:rPr>
              <a:t>#define </a:t>
            </a:r>
            <a:r>
              <a:rPr lang="en-US" altLang="zh-CN" sz="2000" dirty="0" err="1">
                <a:latin typeface="Times" panose="02020603050405020304" pitchFamily="18" charset="0"/>
                <a:ea typeface="宋体" panose="02010600030101010101" pitchFamily="2" charset="-122"/>
              </a:rPr>
              <a:t>to_struct</a:t>
            </a:r>
            <a:r>
              <a:rPr lang="en-US" altLang="zh-CN" sz="2000" dirty="0">
                <a:latin typeface="Times" panose="02020603050405020304" pitchFamily="18" charset="0"/>
                <a:ea typeface="宋体" panose="02010600030101010101" pitchFamily="2" charset="-122"/>
              </a:rPr>
              <a:t>(</a:t>
            </a:r>
            <a:r>
              <a:rPr lang="en-US" altLang="zh-CN" sz="2000" dirty="0" err="1">
                <a:latin typeface="Times" panose="02020603050405020304" pitchFamily="18" charset="0"/>
                <a:ea typeface="宋体" panose="02010600030101010101" pitchFamily="2" charset="-122"/>
              </a:rPr>
              <a:t>ptr</a:t>
            </a:r>
            <a:r>
              <a:rPr lang="en-US" altLang="zh-CN" sz="2000" dirty="0">
                <a:latin typeface="Times" panose="02020603050405020304" pitchFamily="18" charset="0"/>
                <a:ea typeface="宋体" panose="02010600030101010101" pitchFamily="2" charset="-122"/>
              </a:rPr>
              <a:t>, type, member)                               \</a:t>
            </a:r>
          </a:p>
          <a:p>
            <a:pPr>
              <a:lnSpc>
                <a:spcPct val="90000"/>
              </a:lnSpc>
              <a:spcBef>
                <a:spcPct val="0"/>
              </a:spcBef>
              <a:buClrTx/>
              <a:buSzTx/>
              <a:buNone/>
            </a:pPr>
            <a:r>
              <a:rPr lang="en-US" altLang="zh-CN" sz="2000" dirty="0">
                <a:latin typeface="Times" panose="02020603050405020304" pitchFamily="18" charset="0"/>
                <a:ea typeface="宋体" panose="02010600030101010101" pitchFamily="2" charset="-122"/>
              </a:rPr>
              <a:t>    ((type *)((char *)(</a:t>
            </a:r>
            <a:r>
              <a:rPr lang="en-US" altLang="zh-CN" sz="2000" dirty="0" err="1">
                <a:latin typeface="Times" panose="02020603050405020304" pitchFamily="18" charset="0"/>
                <a:ea typeface="宋体" panose="02010600030101010101" pitchFamily="2" charset="-122"/>
              </a:rPr>
              <a:t>ptr</a:t>
            </a:r>
            <a:r>
              <a:rPr lang="en-US" altLang="zh-CN" sz="2000" dirty="0">
                <a:latin typeface="Times" panose="02020603050405020304" pitchFamily="18" charset="0"/>
                <a:ea typeface="宋体" panose="02010600030101010101" pitchFamily="2" charset="-122"/>
              </a:rPr>
              <a:t>) - </a:t>
            </a:r>
            <a:r>
              <a:rPr lang="en-US" altLang="zh-CN" sz="2000" dirty="0" err="1">
                <a:latin typeface="Times" panose="02020603050405020304" pitchFamily="18" charset="0"/>
                <a:ea typeface="宋体" panose="02010600030101010101" pitchFamily="2" charset="-122"/>
              </a:rPr>
              <a:t>offsetof</a:t>
            </a:r>
            <a:r>
              <a:rPr lang="en-US" altLang="zh-CN" sz="2000" dirty="0">
                <a:latin typeface="Times" panose="02020603050405020304" pitchFamily="18" charset="0"/>
                <a:ea typeface="宋体" panose="02010600030101010101" pitchFamily="2" charset="-122"/>
              </a:rPr>
              <a:t>(type, member)))</a:t>
            </a:r>
          </a:p>
        </p:txBody>
      </p:sp>
      <p:sp>
        <p:nvSpPr>
          <p:cNvPr id="19" name="Text Box 8"/>
          <p:cNvSpPr txBox="1">
            <a:spLocks noChangeArrowheads="1"/>
          </p:cNvSpPr>
          <p:nvPr/>
        </p:nvSpPr>
        <p:spPr bwMode="auto">
          <a:xfrm>
            <a:off x="400164" y="3997462"/>
            <a:ext cx="5891549"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75000"/>
              <a:buFont typeface="Monotype Sorts"/>
              <a:buBlip>
                <a:blip r:embed="rId5"/>
              </a:buBlip>
              <a:defRPr sz="24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1"/>
              </a:buClr>
              <a:buSzPct val="100000"/>
              <a:buFont typeface="Monotype Sorts"/>
              <a:buChar char="Ø"/>
              <a:defRPr sz="2000">
                <a:solidFill>
                  <a:schemeClr val="folHlink"/>
                </a:solidFill>
                <a:latin typeface="Times New Roman" panose="02020603050405020304" pitchFamily="18" charset="0"/>
                <a:ea typeface="MS PGothic" panose="020B0600070205080204" pitchFamily="34" charset="-128"/>
              </a:defRPr>
            </a:lvl2pPr>
            <a:lvl3pPr marL="1143000" indent="-228600">
              <a:spcBef>
                <a:spcPct val="20000"/>
              </a:spcBef>
              <a:buClr>
                <a:schemeClr val="tx1"/>
              </a:buClr>
              <a:buSzPct val="75000"/>
              <a:buFont typeface="Monotype Sorts"/>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accent2"/>
              </a:buClr>
              <a:buSzPct val="65000"/>
              <a:buFont typeface="Monotype Sorts"/>
              <a:buChar char=""/>
              <a:defRPr sz="16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pitchFamily="18" charset="0"/>
                <a:ea typeface="MS PGothic" panose="020B0600070205080204" pitchFamily="34" charset="-128"/>
              </a:defRPr>
            </a:lvl9pPr>
          </a:lstStyle>
          <a:p>
            <a:pPr>
              <a:lnSpc>
                <a:spcPct val="90000"/>
              </a:lnSpc>
              <a:spcBef>
                <a:spcPct val="0"/>
              </a:spcBef>
              <a:buClrTx/>
              <a:buSzTx/>
              <a:buNone/>
            </a:pPr>
            <a:r>
              <a:rPr lang="en-US" altLang="zh-CN" sz="2000" dirty="0">
                <a:latin typeface="Times" panose="02020603050405020304" pitchFamily="18" charset="0"/>
                <a:ea typeface="宋体" panose="02010600030101010101" pitchFamily="2" charset="-122"/>
              </a:rPr>
              <a:t>#define </a:t>
            </a:r>
            <a:r>
              <a:rPr lang="en-US" altLang="zh-CN" sz="2000" dirty="0" err="1">
                <a:latin typeface="Times" panose="02020603050405020304" pitchFamily="18" charset="0"/>
                <a:ea typeface="宋体" panose="02010600030101010101" pitchFamily="2" charset="-122"/>
              </a:rPr>
              <a:t>offsetof</a:t>
            </a:r>
            <a:r>
              <a:rPr lang="en-US" altLang="zh-CN" sz="2000" dirty="0">
                <a:latin typeface="Times" panose="02020603050405020304" pitchFamily="18" charset="0"/>
                <a:ea typeface="宋体" panose="02010600030101010101" pitchFamily="2" charset="-122"/>
              </a:rPr>
              <a:t>(type, member)                                      \</a:t>
            </a:r>
          </a:p>
          <a:p>
            <a:pPr>
              <a:lnSpc>
                <a:spcPct val="90000"/>
              </a:lnSpc>
              <a:spcBef>
                <a:spcPct val="0"/>
              </a:spcBef>
              <a:buClrTx/>
              <a:buSzTx/>
              <a:buNone/>
            </a:pPr>
            <a:r>
              <a:rPr lang="en-US" altLang="zh-CN" sz="2000" dirty="0">
                <a:latin typeface="Times" panose="02020603050405020304" pitchFamily="18" charset="0"/>
                <a:ea typeface="宋体" panose="02010600030101010101" pitchFamily="2" charset="-122"/>
              </a:rPr>
              <a:t>    ((</a:t>
            </a:r>
            <a:r>
              <a:rPr lang="en-US" altLang="zh-CN" sz="2000" dirty="0" err="1">
                <a:latin typeface="Times" panose="02020603050405020304" pitchFamily="18" charset="0"/>
                <a:ea typeface="宋体" panose="02010600030101010101" pitchFamily="2" charset="-122"/>
              </a:rPr>
              <a:t>size_t</a:t>
            </a:r>
            <a:r>
              <a:rPr lang="en-US" altLang="zh-CN" sz="2000" dirty="0">
                <a:latin typeface="Times" panose="02020603050405020304" pitchFamily="18" charset="0"/>
                <a:ea typeface="宋体" panose="02010600030101010101" pitchFamily="2" charset="-122"/>
              </a:rPr>
              <a:t>)(&amp;((type *)0)-&gt;member))</a:t>
            </a:r>
          </a:p>
        </p:txBody>
      </p:sp>
    </p:spTree>
    <p:extLst>
      <p:ext uri="{BB962C8B-B14F-4D97-AF65-F5344CB8AC3E}">
        <p14:creationId xmlns="" xmlns:p14="http://schemas.microsoft.com/office/powerpoint/2010/main" val="577318501"/>
      </p:ext>
    </p:extLst>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p:cNvSpPr txBox="1"/>
          <p:nvPr/>
        </p:nvSpPr>
        <p:spPr>
          <a:xfrm>
            <a:off x="2267744" y="214296"/>
            <a:ext cx="5544616" cy="553998"/>
          </a:xfrm>
          <a:prstGeom prst="rect">
            <a:avLst/>
          </a:prstGeom>
          <a:noFill/>
        </p:spPr>
        <p:txBody>
          <a:bodyPr wrap="square" rtlCol="0">
            <a:spAutoFit/>
          </a:bodyPr>
          <a:lstStyle/>
          <a:p>
            <a:r>
              <a:rPr lang="zh-CN" altLang="en-US" sz="3000" b="1" dirty="0" smtClean="0">
                <a:solidFill>
                  <a:srgbClr val="11576A"/>
                </a:solidFill>
                <a:latin typeface="微软雅黑" panose="020B0503020204020204" pitchFamily="34" charset="-122"/>
                <a:ea typeface="微软雅黑" panose="020B0503020204020204" pitchFamily="34" charset="-122"/>
              </a:rPr>
              <a:t>了解</a:t>
            </a:r>
            <a:r>
              <a:rPr lang="en-US" altLang="zh-CN" sz="3000" b="1" dirty="0" smtClean="0">
                <a:solidFill>
                  <a:srgbClr val="11576A"/>
                </a:solidFill>
                <a:latin typeface="微软雅黑" panose="020B0503020204020204" pitchFamily="34" charset="-122"/>
                <a:ea typeface="微软雅黑" panose="020B0503020204020204" pitchFamily="34" charset="-122"/>
              </a:rPr>
              <a:t>OS</a:t>
            </a:r>
            <a:endParaRPr lang="zh-CN" altLang="en-US" sz="3000" b="1" dirty="0">
              <a:solidFill>
                <a:srgbClr val="11576A"/>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928662" y="1243779"/>
            <a:ext cx="7143800" cy="2696123"/>
            <a:chOff x="928662" y="1002814"/>
            <a:chExt cx="7143800" cy="2696123"/>
          </a:xfrm>
        </p:grpSpPr>
        <p:sp>
          <p:nvSpPr>
            <p:cNvPr id="57" name="TextBox 82"/>
            <p:cNvSpPr txBox="1"/>
            <p:nvPr/>
          </p:nvSpPr>
          <p:spPr>
            <a:xfrm>
              <a:off x="928662" y="1002814"/>
              <a:ext cx="7143800" cy="2696123"/>
            </a:xfrm>
            <a:prstGeom prst="rect">
              <a:avLst/>
            </a:prstGeom>
            <a:noFill/>
          </p:spPr>
          <p:txBody>
            <a:bodyPr wrap="square" rtlCol="0">
              <a:spAutoFit/>
            </a:bodyPr>
            <a:lstStyle/>
            <a:p>
              <a:pPr marL="342900" lvl="1" indent="-342900">
                <a:spcBef>
                  <a:spcPct val="20000"/>
                </a:spcBef>
              </a:pPr>
              <a:r>
                <a:rPr lang="zh-CN" altLang="en-US" b="1" dirty="0" smtClean="0">
                  <a:solidFill>
                    <a:srgbClr val="11576A"/>
                  </a:solidFill>
                  <a:latin typeface="张海山锐谐体2.0-授权联系：Samtype@QQ.com" pitchFamily="2" charset="-122"/>
                  <a:ea typeface="张海山锐谐体2.0-授权联系：Samtype@QQ.com" pitchFamily="2" charset="-122"/>
                </a:rPr>
                <a:t>■ </a:t>
              </a:r>
              <a:r>
                <a:rPr lang="en-US" altLang="zh-CN" b="1" dirty="0" smtClean="0">
                  <a:solidFill>
                    <a:srgbClr val="11576A"/>
                  </a:solidFill>
                  <a:latin typeface="张海山锐谐体2.0-授权联系：Samtype@QQ.com" pitchFamily="2" charset="-122"/>
                  <a:ea typeface="张海山锐谐体2.0-授权联系：Samtype@QQ.com" pitchFamily="2" charset="-122"/>
                </a:rPr>
                <a:t>OS</a:t>
              </a:r>
              <a:r>
                <a:rPr lang="zh-CN" altLang="en-US" b="1" dirty="0" smtClean="0">
                  <a:solidFill>
                    <a:srgbClr val="11576A"/>
                  </a:solidFill>
                  <a:latin typeface="张海山锐谐体2.0-授权联系：Samtype@QQ.com" pitchFamily="2" charset="-122"/>
                  <a:ea typeface="张海山锐谐体2.0-授权联系：Samtype@QQ.com" pitchFamily="2" charset="-122"/>
                </a:rPr>
                <a:t>的功能</a:t>
              </a:r>
              <a:endParaRPr lang="zh-CN" altLang="en-US" sz="2000" b="1" dirty="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zh-CN" altLang="en-US" b="1" dirty="0" smtClean="0">
                  <a:solidFill>
                    <a:srgbClr val="11576A"/>
                  </a:solidFill>
                  <a:latin typeface="微软雅黑" panose="020B0503020204020204" pitchFamily="34" charset="-122"/>
                  <a:ea typeface="微软雅黑" panose="020B0503020204020204" pitchFamily="34" charset="-122"/>
                </a:rPr>
                <a:t>         干啥？</a:t>
              </a:r>
              <a:endParaRPr lang="zh-CN" altLang="en-US" b="1" dirty="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zh-CN" altLang="en-US" b="1" dirty="0">
                  <a:solidFill>
                    <a:srgbClr val="11576A"/>
                  </a:solidFill>
                  <a:latin typeface="张海山锐谐体2.0-授权联系：Samtype@QQ.com" pitchFamily="2" charset="-122"/>
                  <a:ea typeface="张海山锐谐体2.0-授权联系：Samtype@QQ.com" pitchFamily="2" charset="-122"/>
                </a:rPr>
                <a:t>■ </a:t>
              </a:r>
              <a:r>
                <a:rPr lang="en-US" altLang="zh-CN" b="1" dirty="0">
                  <a:solidFill>
                    <a:srgbClr val="11576A"/>
                  </a:solidFill>
                  <a:latin typeface="张海山锐谐体2.0-授权联系：Samtype@QQ.com" pitchFamily="2" charset="-122"/>
                  <a:ea typeface="张海山锐谐体2.0-授权联系：Samtype@QQ.com" pitchFamily="2" charset="-122"/>
                </a:rPr>
                <a:t>OS</a:t>
              </a:r>
              <a:r>
                <a:rPr lang="zh-CN" altLang="en-US" b="1" dirty="0" smtClean="0">
                  <a:solidFill>
                    <a:srgbClr val="11576A"/>
                  </a:solidFill>
                  <a:latin typeface="张海山锐谐体2.0-授权联系：Samtype@QQ.com" pitchFamily="2" charset="-122"/>
                  <a:ea typeface="张海山锐谐体2.0-授权联系：Samtype@QQ.com" pitchFamily="2" charset="-122"/>
                </a:rPr>
                <a:t>的特征</a:t>
              </a:r>
              <a:endParaRPr lang="zh-CN" altLang="en-US" sz="2000" b="1" dirty="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zh-CN" altLang="en-US" b="1" dirty="0" smtClean="0">
                  <a:solidFill>
                    <a:srgbClr val="11576A"/>
                  </a:solidFill>
                  <a:latin typeface="微软雅黑" panose="020B0503020204020204" pitchFamily="34" charset="-122"/>
                  <a:ea typeface="微软雅黑" panose="020B0503020204020204" pitchFamily="34" charset="-122"/>
                </a:rPr>
                <a:t>         与应用</a:t>
              </a:r>
              <a:r>
                <a:rPr lang="en-US" altLang="zh-CN" b="1" dirty="0" smtClean="0">
                  <a:solidFill>
                    <a:srgbClr val="11576A"/>
                  </a:solidFill>
                  <a:latin typeface="微软雅黑" panose="020B0503020204020204" pitchFamily="34" charset="-122"/>
                  <a:ea typeface="微软雅黑" panose="020B0503020204020204" pitchFamily="34" charset="-122"/>
                </a:rPr>
                <a:t>soft</a:t>
              </a:r>
              <a:r>
                <a:rPr lang="zh-CN" altLang="en-US" b="1" dirty="0" smtClean="0">
                  <a:solidFill>
                    <a:srgbClr val="11576A"/>
                  </a:solidFill>
                  <a:latin typeface="微软雅黑" panose="020B0503020204020204" pitchFamily="34" charset="-122"/>
                  <a:ea typeface="微软雅黑" panose="020B0503020204020204" pitchFamily="34" charset="-122"/>
                </a:rPr>
                <a:t>的区别？</a:t>
              </a:r>
              <a:endParaRPr lang="zh-CN" altLang="en-US" b="1" dirty="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zh-CN" altLang="en-US" b="1" dirty="0">
                  <a:solidFill>
                    <a:srgbClr val="11576A"/>
                  </a:solidFill>
                  <a:latin typeface="张海山锐谐体2.0-授权联系：Samtype@QQ.com" pitchFamily="2" charset="-122"/>
                  <a:ea typeface="张海山锐谐体2.0-授权联系：Samtype@QQ.com" pitchFamily="2" charset="-122"/>
                </a:rPr>
                <a:t>■ </a:t>
              </a:r>
              <a:r>
                <a:rPr lang="en-US" altLang="zh-CN" b="1" dirty="0">
                  <a:solidFill>
                    <a:srgbClr val="11576A"/>
                  </a:solidFill>
                  <a:latin typeface="张海山锐谐体2.0-授权联系：Samtype@QQ.com" pitchFamily="2" charset="-122"/>
                  <a:ea typeface="张海山锐谐体2.0-授权联系：Samtype@QQ.com" pitchFamily="2" charset="-122"/>
                </a:rPr>
                <a:t>OS</a:t>
              </a:r>
              <a:r>
                <a:rPr lang="zh-CN" altLang="en-US" b="1" dirty="0" smtClean="0">
                  <a:solidFill>
                    <a:srgbClr val="11576A"/>
                  </a:solidFill>
                  <a:latin typeface="张海山锐谐体2.0-授权联系：Samtype@QQ.com" pitchFamily="2" charset="-122"/>
                  <a:ea typeface="张海山锐谐体2.0-授权联系：Samtype@QQ.com" pitchFamily="2" charset="-122"/>
                </a:rPr>
                <a:t>的组成</a:t>
              </a:r>
              <a:endParaRPr lang="zh-CN" altLang="en-US" sz="2000" b="1" dirty="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zh-CN" altLang="en-US" b="1" dirty="0" smtClean="0">
                  <a:solidFill>
                    <a:srgbClr val="11576A"/>
                  </a:solidFill>
                  <a:latin typeface="微软雅黑" panose="020B0503020204020204" pitchFamily="34" charset="-122"/>
                  <a:ea typeface="微软雅黑" panose="020B0503020204020204" pitchFamily="34" charset="-122"/>
                </a:rPr>
                <a:t>         包含那些部分？</a:t>
              </a:r>
              <a:endParaRPr lang="en-US" altLang="zh-CN" b="1" dirty="0" smtClean="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zh-CN" altLang="en-US" b="1" dirty="0">
                  <a:solidFill>
                    <a:srgbClr val="11576A"/>
                  </a:solidFill>
                  <a:latin typeface="张海山锐谐体2.0-授权联系：Samtype@QQ.com" pitchFamily="2" charset="-122"/>
                  <a:ea typeface="张海山锐谐体2.0-授权联系：Samtype@QQ.com" pitchFamily="2" charset="-122"/>
                </a:rPr>
                <a:t>■ </a:t>
              </a:r>
              <a:r>
                <a:rPr lang="en-US" altLang="zh-CN" b="1" dirty="0">
                  <a:solidFill>
                    <a:srgbClr val="11576A"/>
                  </a:solidFill>
                  <a:latin typeface="张海山锐谐体2.0-授权联系：Samtype@QQ.com" pitchFamily="2" charset="-122"/>
                  <a:ea typeface="张海山锐谐体2.0-授权联系：Samtype@QQ.com" pitchFamily="2" charset="-122"/>
                </a:rPr>
                <a:t>OS</a:t>
              </a:r>
              <a:r>
                <a:rPr lang="zh-CN" altLang="en-US" b="1" dirty="0" smtClean="0">
                  <a:solidFill>
                    <a:srgbClr val="11576A"/>
                  </a:solidFill>
                  <a:latin typeface="张海山锐谐体2.0-授权联系：Samtype@QQ.com" pitchFamily="2" charset="-122"/>
                  <a:ea typeface="张海山锐谐体2.0-授权联系：Samtype@QQ.com" pitchFamily="2" charset="-122"/>
                </a:rPr>
                <a:t>的</a:t>
              </a:r>
              <a:r>
                <a:rPr lang="zh-CN" altLang="en-US" b="1" dirty="0">
                  <a:solidFill>
                    <a:srgbClr val="11576A"/>
                  </a:solidFill>
                  <a:latin typeface="张海山锐谐体2.0-授权联系：Samtype@QQ.com" pitchFamily="2" charset="-122"/>
                  <a:ea typeface="张海山锐谐体2.0-授权联系：Samtype@QQ.com" pitchFamily="2" charset="-122"/>
                </a:rPr>
                <a:t>需求</a:t>
              </a:r>
              <a:endParaRPr lang="zh-CN" altLang="en-US" sz="2000" b="1" dirty="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en-US" altLang="zh-CN" b="1" dirty="0" smtClean="0">
                  <a:solidFill>
                    <a:srgbClr val="11576A"/>
                  </a:solidFill>
                  <a:latin typeface="微软雅黑" panose="020B0503020204020204" pitchFamily="34" charset="-122"/>
                  <a:ea typeface="微软雅黑" panose="020B0503020204020204" pitchFamily="34" charset="-122"/>
                </a:rPr>
                <a:t>         </a:t>
              </a:r>
              <a:r>
                <a:rPr lang="zh-CN" altLang="en-US" b="1" dirty="0" smtClean="0">
                  <a:solidFill>
                    <a:srgbClr val="11576A"/>
                  </a:solidFill>
                  <a:latin typeface="微软雅黑" panose="020B0503020204020204" pitchFamily="34" charset="-122"/>
                  <a:ea typeface="微软雅黑" panose="020B0503020204020204" pitchFamily="34" charset="-122"/>
                </a:rPr>
                <a:t>对硬件的需求？</a:t>
              </a:r>
              <a:endParaRPr lang="zh-CN" altLang="en-US" b="1" dirty="0">
                <a:solidFill>
                  <a:srgbClr val="11576A"/>
                </a:solidFill>
                <a:latin typeface="微软雅黑" panose="020B0503020204020204" pitchFamily="34" charset="-122"/>
                <a:ea typeface="微软雅黑" panose="020B0503020204020204" pitchFamily="34" charset="-122"/>
              </a:endParaRPr>
            </a:p>
          </p:txBody>
        </p:sp>
        <p:pic>
          <p:nvPicPr>
            <p:cNvPr id="7" name="图片 6" descr="小点1.png"/>
            <p:cNvPicPr>
              <a:picLocks noChangeAspect="1"/>
            </p:cNvPicPr>
            <p:nvPr/>
          </p:nvPicPr>
          <p:blipFill>
            <a:blip r:embed="rId2" cstate="print"/>
            <a:stretch>
              <a:fillRect/>
            </a:stretch>
          </p:blipFill>
          <p:spPr>
            <a:xfrm>
              <a:off x="1369740" y="1499038"/>
              <a:ext cx="151066" cy="148997"/>
            </a:xfrm>
            <a:prstGeom prst="rect">
              <a:avLst/>
            </a:prstGeom>
          </p:spPr>
        </p:pic>
        <p:pic>
          <p:nvPicPr>
            <p:cNvPr id="9" name="图片 8" descr="小点1.png"/>
            <p:cNvPicPr>
              <a:picLocks noChangeAspect="1"/>
            </p:cNvPicPr>
            <p:nvPr/>
          </p:nvPicPr>
          <p:blipFill>
            <a:blip r:embed="rId2" cstate="print"/>
            <a:stretch>
              <a:fillRect/>
            </a:stretch>
          </p:blipFill>
          <p:spPr>
            <a:xfrm>
              <a:off x="1369740" y="2144259"/>
              <a:ext cx="151066" cy="148997"/>
            </a:xfrm>
            <a:prstGeom prst="rect">
              <a:avLst/>
            </a:prstGeom>
          </p:spPr>
        </p:pic>
        <p:pic>
          <p:nvPicPr>
            <p:cNvPr id="12" name="图片 11" descr="小点1.png"/>
            <p:cNvPicPr>
              <a:picLocks noChangeAspect="1"/>
            </p:cNvPicPr>
            <p:nvPr/>
          </p:nvPicPr>
          <p:blipFill>
            <a:blip r:embed="rId2" cstate="print"/>
            <a:stretch>
              <a:fillRect/>
            </a:stretch>
          </p:blipFill>
          <p:spPr>
            <a:xfrm>
              <a:off x="1369740" y="2787774"/>
              <a:ext cx="151066" cy="148997"/>
            </a:xfrm>
            <a:prstGeom prst="rect">
              <a:avLst/>
            </a:prstGeom>
          </p:spPr>
        </p:pic>
      </p:grpSp>
      <p:pic>
        <p:nvPicPr>
          <p:cNvPr id="13" name="图片 12" descr="小点1.png"/>
          <p:cNvPicPr>
            <a:picLocks noChangeAspect="1"/>
          </p:cNvPicPr>
          <p:nvPr/>
        </p:nvPicPr>
        <p:blipFill>
          <a:blip r:embed="rId2" cstate="print"/>
          <a:stretch>
            <a:fillRect/>
          </a:stretch>
        </p:blipFill>
        <p:spPr>
          <a:xfrm>
            <a:off x="1403648" y="3599822"/>
            <a:ext cx="151066" cy="148997"/>
          </a:xfrm>
          <a:prstGeom prst="rect">
            <a:avLst/>
          </a:prstGeom>
        </p:spPr>
      </p:pic>
      <p:pic>
        <p:nvPicPr>
          <p:cNvPr id="10" name="图片 9"/>
          <p:cNvPicPr>
            <a:picLocks noChangeAspect="1"/>
          </p:cNvPicPr>
          <p:nvPr/>
        </p:nvPicPr>
        <p:blipFill>
          <a:blip r:embed="rId3"/>
          <a:stretch>
            <a:fillRect/>
          </a:stretch>
        </p:blipFill>
        <p:spPr>
          <a:xfrm>
            <a:off x="2411760" y="843558"/>
            <a:ext cx="6308632" cy="4118349"/>
          </a:xfrm>
          <a:prstGeom prst="rect">
            <a:avLst/>
          </a:prstGeom>
        </p:spPr>
      </p:pic>
    </p:spTree>
    <p:extLst>
      <p:ext uri="{BB962C8B-B14F-4D97-AF65-F5344CB8AC3E}">
        <p14:creationId xmlns="" xmlns:p14="http://schemas.microsoft.com/office/powerpoint/2010/main" val="360656535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2123728" y="1275606"/>
            <a:ext cx="4968552" cy="857250"/>
          </a:xfrm>
        </p:spPr>
        <p:txBody>
          <a:bodyPr/>
          <a:lstStyle/>
          <a:p>
            <a:pPr algn="l"/>
            <a:r>
              <a:rPr lang="en-US" altLang="zh-CN" sz="3200" b="1" dirty="0" smtClean="0">
                <a:solidFill>
                  <a:srgbClr val="11576A"/>
                </a:solidFill>
                <a:latin typeface="微软雅黑" panose="020B0503020204020204" pitchFamily="34" charset="-122"/>
                <a:ea typeface="微软雅黑" panose="020B0503020204020204" pitchFamily="34" charset="-122"/>
                <a:cs typeface="+mn-cs"/>
              </a:rPr>
              <a:t>1. </a:t>
            </a:r>
            <a:r>
              <a:rPr lang="zh-CN" altLang="en-US" sz="3200" b="1" dirty="0" smtClean="0">
                <a:solidFill>
                  <a:srgbClr val="11576A"/>
                </a:solidFill>
                <a:latin typeface="微软雅黑" panose="020B0503020204020204" pitchFamily="34" charset="-122"/>
                <a:ea typeface="微软雅黑" panose="020B0503020204020204" pitchFamily="34" charset="-122"/>
                <a:cs typeface="+mn-cs"/>
              </a:rPr>
              <a:t>了解</a:t>
            </a:r>
            <a:r>
              <a:rPr lang="en-US" altLang="zh-CN" sz="3200" b="1" dirty="0" smtClean="0">
                <a:solidFill>
                  <a:srgbClr val="11576A"/>
                </a:solidFill>
                <a:latin typeface="微软雅黑" panose="020B0503020204020204" pitchFamily="34" charset="-122"/>
                <a:ea typeface="微软雅黑" panose="020B0503020204020204" pitchFamily="34" charset="-122"/>
                <a:cs typeface="+mn-cs"/>
              </a:rPr>
              <a:t>OS</a:t>
            </a:r>
            <a:br>
              <a:rPr lang="en-US" altLang="zh-CN" sz="3200" b="1" dirty="0" smtClean="0">
                <a:solidFill>
                  <a:srgbClr val="11576A"/>
                </a:solidFill>
                <a:latin typeface="微软雅黑" panose="020B0503020204020204" pitchFamily="34" charset="-122"/>
                <a:ea typeface="微软雅黑" panose="020B0503020204020204" pitchFamily="34" charset="-122"/>
                <a:cs typeface="+mn-cs"/>
              </a:rPr>
            </a:br>
            <a:r>
              <a:rPr lang="en-US" altLang="zh-CN" sz="3200" b="1" dirty="0" smtClean="0">
                <a:solidFill>
                  <a:srgbClr val="11576A"/>
                </a:solidFill>
                <a:latin typeface="微软雅黑" panose="020B0503020204020204" pitchFamily="34" charset="-122"/>
                <a:ea typeface="微软雅黑" panose="020B0503020204020204" pitchFamily="34" charset="-122"/>
                <a:cs typeface="+mn-cs"/>
              </a:rPr>
              <a:t>2. </a:t>
            </a:r>
            <a:r>
              <a:rPr lang="zh-CN" altLang="en-US" sz="3200" b="1" dirty="0" smtClean="0">
                <a:solidFill>
                  <a:srgbClr val="11576A"/>
                </a:solidFill>
                <a:latin typeface="微软雅黑" panose="020B0503020204020204" pitchFamily="34" charset="-122"/>
                <a:ea typeface="微软雅黑" panose="020B0503020204020204" pitchFamily="34" charset="-122"/>
                <a:cs typeface="+mn-cs"/>
              </a:rPr>
              <a:t>了解硬件</a:t>
            </a:r>
            <a:r>
              <a:rPr lang="en-US" altLang="zh-CN" sz="3200" b="1" dirty="0" smtClean="0">
                <a:solidFill>
                  <a:srgbClr val="11576A"/>
                </a:solidFill>
                <a:latin typeface="微软雅黑" panose="020B0503020204020204" pitchFamily="34" charset="-122"/>
                <a:ea typeface="微软雅黑" panose="020B0503020204020204" pitchFamily="34" charset="-122"/>
                <a:cs typeface="+mn-cs"/>
              </a:rPr>
              <a:t/>
            </a:r>
            <a:br>
              <a:rPr lang="en-US" altLang="zh-CN" sz="3200" b="1" dirty="0" smtClean="0">
                <a:solidFill>
                  <a:srgbClr val="11576A"/>
                </a:solidFill>
                <a:latin typeface="微软雅黑" panose="020B0503020204020204" pitchFamily="34" charset="-122"/>
                <a:ea typeface="微软雅黑" panose="020B0503020204020204" pitchFamily="34" charset="-122"/>
                <a:cs typeface="+mn-cs"/>
              </a:rPr>
            </a:br>
            <a:r>
              <a:rPr lang="en-US" altLang="zh-CN" sz="3200" b="1" dirty="0" smtClean="0">
                <a:solidFill>
                  <a:srgbClr val="11576A"/>
                </a:solidFill>
                <a:latin typeface="微软雅黑" panose="020B0503020204020204" pitchFamily="34" charset="-122"/>
                <a:ea typeface="微软雅黑" panose="020B0503020204020204" pitchFamily="34" charset="-122"/>
                <a:cs typeface="+mn-cs"/>
              </a:rPr>
              <a:t>3. </a:t>
            </a:r>
            <a:r>
              <a:rPr lang="zh-CN" altLang="en-US" sz="3200" b="1" dirty="0" smtClean="0">
                <a:solidFill>
                  <a:srgbClr val="11576A"/>
                </a:solidFill>
                <a:latin typeface="微软雅黑" panose="020B0503020204020204" pitchFamily="34" charset="-122"/>
                <a:ea typeface="微软雅黑" panose="020B0503020204020204" pitchFamily="34" charset="-122"/>
                <a:cs typeface="+mn-cs"/>
              </a:rPr>
              <a:t>了解编程</a:t>
            </a:r>
            <a:r>
              <a:rPr lang="en-US" altLang="zh-CN" sz="3200" b="1" dirty="0" smtClean="0">
                <a:solidFill>
                  <a:srgbClr val="11576A"/>
                </a:solidFill>
                <a:latin typeface="微软雅黑" panose="020B0503020204020204" pitchFamily="34" charset="-122"/>
                <a:ea typeface="微软雅黑" panose="020B0503020204020204" pitchFamily="34" charset="-122"/>
                <a:cs typeface="+mn-cs"/>
              </a:rPr>
              <a:t/>
            </a:r>
            <a:br>
              <a:rPr lang="en-US" altLang="zh-CN" sz="3200" b="1" dirty="0" smtClean="0">
                <a:solidFill>
                  <a:srgbClr val="11576A"/>
                </a:solidFill>
                <a:latin typeface="微软雅黑" panose="020B0503020204020204" pitchFamily="34" charset="-122"/>
                <a:ea typeface="微软雅黑" panose="020B0503020204020204" pitchFamily="34" charset="-122"/>
                <a:cs typeface="+mn-cs"/>
              </a:rPr>
            </a:br>
            <a:r>
              <a:rPr lang="en-US" altLang="zh-CN" sz="3200" b="1" dirty="0" smtClean="0">
                <a:solidFill>
                  <a:srgbClr val="11576A"/>
                </a:solidFill>
                <a:latin typeface="微软雅黑" panose="020B0503020204020204" pitchFamily="34" charset="-122"/>
                <a:ea typeface="微软雅黑" panose="020B0503020204020204" pitchFamily="34" charset="-122"/>
                <a:cs typeface="+mn-cs"/>
              </a:rPr>
              <a:t>4. </a:t>
            </a:r>
            <a:r>
              <a:rPr lang="zh-CN" altLang="en-US" sz="3200" b="1" dirty="0" smtClean="0">
                <a:solidFill>
                  <a:srgbClr val="11576A"/>
                </a:solidFill>
                <a:latin typeface="微软雅黑" panose="020B0503020204020204" pitchFamily="34" charset="-122"/>
                <a:ea typeface="微软雅黑" panose="020B0503020204020204" pitchFamily="34" charset="-122"/>
                <a:cs typeface="+mn-cs"/>
              </a:rPr>
              <a:t>了解</a:t>
            </a:r>
            <a:r>
              <a:rPr lang="en-US" altLang="zh-CN" sz="3200" b="1" dirty="0" smtClean="0">
                <a:solidFill>
                  <a:srgbClr val="11576A"/>
                </a:solidFill>
                <a:latin typeface="微软雅黑" panose="020B0503020204020204" pitchFamily="34" charset="-122"/>
                <a:ea typeface="微软雅黑" panose="020B0503020204020204" pitchFamily="34" charset="-122"/>
                <a:cs typeface="+mn-cs"/>
              </a:rPr>
              <a:t>labs</a:t>
            </a:r>
            <a:endParaRPr lang="zh-CN" altLang="en-US" sz="3200" b="1" dirty="0">
              <a:solidFill>
                <a:srgbClr val="11576A"/>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 xmlns:p14="http://schemas.microsoft.com/office/powerpoint/2010/main" val="825532622"/>
      </p:ext>
    </p:extLst>
  </p:cSld>
  <p:clrMapOvr>
    <a:masterClrMapping/>
  </p:clrMapOvr>
  <p:transition>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1"/>
          </p:nvPr>
        </p:nvSpPr>
        <p:spPr>
          <a:xfrm>
            <a:off x="683568" y="987574"/>
            <a:ext cx="6120680" cy="3394472"/>
          </a:xfrm>
        </p:spPr>
        <p:txBody>
          <a:bodyPr/>
          <a:lstStyle/>
          <a:p>
            <a:pPr marL="0" indent="0">
              <a:buNone/>
            </a:pPr>
            <a:r>
              <a:rPr lang="zh-CN" altLang="en-US" sz="1800" b="1" dirty="0" smtClean="0">
                <a:solidFill>
                  <a:srgbClr val="11576A"/>
                </a:solidFill>
                <a:latin typeface="张海山锐谐体2.0-授权联系：Samtype@QQ.com" pitchFamily="2" charset="-122"/>
                <a:ea typeface="张海山锐谐体2.0-授权联系：Samtype@QQ.com" pitchFamily="2" charset="-122"/>
              </a:rPr>
              <a:t>■</a:t>
            </a:r>
            <a:r>
              <a:rPr lang="zh-CN" altLang="en-US" sz="2000" b="1" dirty="0" smtClean="0">
                <a:solidFill>
                  <a:srgbClr val="11576A"/>
                </a:solidFill>
                <a:latin typeface="张海山锐谐体2.0-授权联系：Samtype@QQ.com" pitchFamily="2" charset="-122"/>
                <a:ea typeface="张海山锐谐体2.0-授权联系：Samtype@QQ.com" pitchFamily="2" charset="-122"/>
              </a:rPr>
              <a:t> </a:t>
            </a:r>
            <a:r>
              <a:rPr lang="zh-CN" altLang="en-US" sz="2000" b="1" dirty="0" smtClean="0">
                <a:solidFill>
                  <a:srgbClr val="11576A"/>
                </a:solidFill>
                <a:latin typeface="微软雅黑" panose="020B0503020204020204" pitchFamily="34" charset="-122"/>
                <a:ea typeface="微软雅黑" panose="020B0503020204020204" pitchFamily="34" charset="-122"/>
              </a:rPr>
              <a:t>设计</a:t>
            </a:r>
            <a:r>
              <a:rPr lang="zh-CN" altLang="en-US" sz="2000" b="1" dirty="0">
                <a:solidFill>
                  <a:srgbClr val="11576A"/>
                </a:solidFill>
                <a:latin typeface="微软雅黑" panose="020B0503020204020204" pitchFamily="34" charset="-122"/>
                <a:ea typeface="微软雅黑" panose="020B0503020204020204" pitchFamily="34" charset="-122"/>
              </a:rPr>
              <a:t>思路</a:t>
            </a:r>
          </a:p>
          <a:p>
            <a:pPr marL="0" lvl="1" indent="0">
              <a:buNone/>
            </a:pPr>
            <a:r>
              <a:rPr lang="zh-CN" altLang="en-US" sz="1800" b="1" dirty="0" smtClean="0">
                <a:solidFill>
                  <a:srgbClr val="11576A"/>
                </a:solidFill>
                <a:latin typeface="微软雅黑" panose="020B0503020204020204" pitchFamily="34" charset="-122"/>
                <a:ea typeface="微软雅黑" panose="020B0503020204020204" pitchFamily="34" charset="-122"/>
              </a:rPr>
              <a:t>         采用</a:t>
            </a:r>
            <a:r>
              <a:rPr lang="zh-CN" altLang="en-US" sz="1800" b="1" dirty="0">
                <a:solidFill>
                  <a:srgbClr val="11576A"/>
                </a:solidFill>
                <a:latin typeface="微软雅黑" panose="020B0503020204020204" pitchFamily="34" charset="-122"/>
                <a:ea typeface="微软雅黑" panose="020B0503020204020204" pitchFamily="34" charset="-122"/>
              </a:rPr>
              <a:t>小巧全面的操作系统</a:t>
            </a:r>
            <a:r>
              <a:rPr lang="en-US" altLang="zh-CN" sz="1800" b="1" dirty="0" err="1">
                <a:solidFill>
                  <a:srgbClr val="11576A"/>
                </a:solidFill>
                <a:latin typeface="微软雅黑" panose="020B0503020204020204" pitchFamily="34" charset="-122"/>
                <a:ea typeface="微软雅黑" panose="020B0503020204020204" pitchFamily="34" charset="-122"/>
              </a:rPr>
              <a:t>ucore</a:t>
            </a:r>
            <a:r>
              <a:rPr lang="zh-CN" altLang="en-US" sz="1800" b="1" dirty="0">
                <a:solidFill>
                  <a:srgbClr val="11576A"/>
                </a:solidFill>
                <a:latin typeface="微软雅黑" panose="020B0503020204020204" pitchFamily="34" charset="-122"/>
                <a:ea typeface="微软雅黑" panose="020B0503020204020204" pitchFamily="34" charset="-122"/>
              </a:rPr>
              <a:t>并进行改进，</a:t>
            </a:r>
            <a:r>
              <a:rPr lang="zh-CN" altLang="en-US" sz="1800" b="1" dirty="0" smtClean="0">
                <a:solidFill>
                  <a:srgbClr val="11576A"/>
                </a:solidFill>
                <a:latin typeface="微软雅黑" panose="020B0503020204020204" pitchFamily="34" charset="-122"/>
                <a:ea typeface="微软雅黑" panose="020B0503020204020204" pitchFamily="34" charset="-122"/>
              </a:rPr>
              <a:t>需要</a:t>
            </a:r>
            <a:endParaRPr lang="en-US" altLang="zh-CN" sz="1800" b="1" dirty="0" smtClean="0">
              <a:solidFill>
                <a:srgbClr val="11576A"/>
              </a:solidFill>
              <a:latin typeface="微软雅黑" panose="020B0503020204020204" pitchFamily="34" charset="-122"/>
              <a:ea typeface="微软雅黑" panose="020B0503020204020204" pitchFamily="34" charset="-122"/>
            </a:endParaRPr>
          </a:p>
          <a:p>
            <a:pPr marL="0" lvl="1" indent="0">
              <a:buNone/>
            </a:pPr>
            <a:r>
              <a:rPr lang="zh-CN" altLang="en-US" sz="1800" b="1" dirty="0" smtClean="0">
                <a:solidFill>
                  <a:srgbClr val="11576A"/>
                </a:solidFill>
                <a:latin typeface="微软雅黑" panose="020B0503020204020204" pitchFamily="34" charset="-122"/>
                <a:ea typeface="微软雅黑" panose="020B0503020204020204" pitchFamily="34" charset="-122"/>
              </a:rPr>
              <a:t>         覆盖</a:t>
            </a:r>
            <a:r>
              <a:rPr lang="zh-CN" altLang="en-US" sz="1800" b="1" dirty="0">
                <a:solidFill>
                  <a:srgbClr val="11576A"/>
                </a:solidFill>
                <a:latin typeface="微软雅黑" panose="020B0503020204020204" pitchFamily="34" charset="-122"/>
                <a:ea typeface="微软雅黑" panose="020B0503020204020204" pitchFamily="34" charset="-122"/>
              </a:rPr>
              <a:t>操作系统的关键点，为此增加：</a:t>
            </a:r>
          </a:p>
          <a:p>
            <a:pPr marL="0" lvl="2" indent="0">
              <a:buNone/>
            </a:pPr>
            <a:r>
              <a:rPr lang="en-US" altLang="zh-CN" sz="1600" b="1" dirty="0" smtClean="0">
                <a:solidFill>
                  <a:srgbClr val="11576A"/>
                </a:solidFill>
                <a:latin typeface="微软雅黑" panose="020B0503020204020204" pitchFamily="34" charset="-122"/>
                <a:ea typeface="微软雅黑" panose="020B0503020204020204" pitchFamily="34" charset="-122"/>
              </a:rPr>
              <a:t>          · </a:t>
            </a:r>
            <a:r>
              <a:rPr lang="zh-CN" altLang="en-US" sz="1600" b="1" dirty="0" smtClean="0">
                <a:solidFill>
                  <a:srgbClr val="11576A"/>
                </a:solidFill>
                <a:latin typeface="微软雅黑" panose="020B0503020204020204" pitchFamily="34" charset="-122"/>
                <a:ea typeface="微软雅黑" panose="020B0503020204020204" pitchFamily="34" charset="-122"/>
              </a:rPr>
              <a:t>外设</a:t>
            </a:r>
            <a:r>
              <a:rPr lang="zh-CN" altLang="en-US" sz="1600" b="1" dirty="0">
                <a:solidFill>
                  <a:srgbClr val="11576A"/>
                </a:solidFill>
                <a:latin typeface="微软雅黑" panose="020B0503020204020204" pitchFamily="34" charset="-122"/>
                <a:ea typeface="微软雅黑" panose="020B0503020204020204" pitchFamily="34" charset="-122"/>
              </a:rPr>
              <a:t>：</a:t>
            </a:r>
            <a:r>
              <a:rPr lang="en-US" altLang="zh-CN" sz="1600" b="1" dirty="0">
                <a:solidFill>
                  <a:srgbClr val="11576A"/>
                </a:solidFill>
                <a:latin typeface="微软雅黑" panose="020B0503020204020204" pitchFamily="34" charset="-122"/>
                <a:ea typeface="微软雅黑" panose="020B0503020204020204" pitchFamily="34" charset="-122"/>
              </a:rPr>
              <a:t>I/O</a:t>
            </a:r>
            <a:r>
              <a:rPr lang="zh-CN" altLang="en-US" sz="1600" b="1" dirty="0">
                <a:solidFill>
                  <a:srgbClr val="11576A"/>
                </a:solidFill>
                <a:latin typeface="微软雅黑" panose="020B0503020204020204" pitchFamily="34" charset="-122"/>
                <a:ea typeface="微软雅黑" panose="020B0503020204020204" pitchFamily="34" charset="-122"/>
              </a:rPr>
              <a:t>管理</a:t>
            </a:r>
            <a:r>
              <a:rPr lang="en-US" altLang="zh-CN" sz="1600" b="1" dirty="0">
                <a:solidFill>
                  <a:srgbClr val="11576A"/>
                </a:solidFill>
                <a:latin typeface="微软雅黑" panose="020B0503020204020204" pitchFamily="34" charset="-122"/>
                <a:ea typeface="微软雅黑" panose="020B0503020204020204" pitchFamily="34" charset="-122"/>
              </a:rPr>
              <a:t>/</a:t>
            </a:r>
            <a:r>
              <a:rPr lang="zh-CN" altLang="en-US" sz="1600" b="1" dirty="0">
                <a:solidFill>
                  <a:srgbClr val="11576A"/>
                </a:solidFill>
                <a:latin typeface="微软雅黑" panose="020B0503020204020204" pitchFamily="34" charset="-122"/>
                <a:ea typeface="微软雅黑" panose="020B0503020204020204" pitchFamily="34" charset="-122"/>
              </a:rPr>
              <a:t>中断管理</a:t>
            </a:r>
          </a:p>
          <a:p>
            <a:pPr marL="0" lvl="2" indent="0">
              <a:buNone/>
            </a:pPr>
            <a:r>
              <a:rPr lang="en-US" altLang="zh-CN" sz="1600" b="1" dirty="0" smtClean="0">
                <a:solidFill>
                  <a:srgbClr val="11576A"/>
                </a:solidFill>
                <a:latin typeface="微软雅黑" panose="020B0503020204020204" pitchFamily="34" charset="-122"/>
                <a:ea typeface="微软雅黑" panose="020B0503020204020204" pitchFamily="34" charset="-122"/>
              </a:rPr>
              <a:t>          · </a:t>
            </a:r>
            <a:r>
              <a:rPr lang="zh-CN" altLang="en-US" sz="1600" b="1" dirty="0" smtClean="0">
                <a:solidFill>
                  <a:srgbClr val="11576A"/>
                </a:solidFill>
                <a:latin typeface="微软雅黑" panose="020B0503020204020204" pitchFamily="34" charset="-122"/>
                <a:ea typeface="微软雅黑" panose="020B0503020204020204" pitchFamily="34" charset="-122"/>
              </a:rPr>
              <a:t>内存</a:t>
            </a:r>
            <a:r>
              <a:rPr lang="zh-CN" altLang="en-US" sz="1600" b="1" dirty="0">
                <a:solidFill>
                  <a:srgbClr val="11576A"/>
                </a:solidFill>
                <a:latin typeface="微软雅黑" panose="020B0503020204020204" pitchFamily="34" charset="-122"/>
                <a:ea typeface="微软雅黑" panose="020B0503020204020204" pitchFamily="34" charset="-122"/>
              </a:rPr>
              <a:t>：虚存管理</a:t>
            </a:r>
            <a:r>
              <a:rPr lang="en-US" altLang="zh-CN" sz="1600" b="1" dirty="0">
                <a:solidFill>
                  <a:srgbClr val="11576A"/>
                </a:solidFill>
                <a:latin typeface="微软雅黑" panose="020B0503020204020204" pitchFamily="34" charset="-122"/>
                <a:ea typeface="微软雅黑" panose="020B0503020204020204" pitchFamily="34" charset="-122"/>
              </a:rPr>
              <a:t>/</a:t>
            </a:r>
            <a:r>
              <a:rPr lang="zh-CN" altLang="en-US" sz="1600" b="1" dirty="0">
                <a:solidFill>
                  <a:srgbClr val="11576A"/>
                </a:solidFill>
                <a:latin typeface="微软雅黑" panose="020B0503020204020204" pitchFamily="34" charset="-122"/>
                <a:ea typeface="微软雅黑" panose="020B0503020204020204" pitchFamily="34" charset="-122"/>
              </a:rPr>
              <a:t>页表</a:t>
            </a:r>
            <a:r>
              <a:rPr lang="en-US" altLang="zh-CN" sz="1600" b="1" dirty="0">
                <a:solidFill>
                  <a:srgbClr val="11576A"/>
                </a:solidFill>
                <a:latin typeface="微软雅黑" panose="020B0503020204020204" pitchFamily="34" charset="-122"/>
                <a:ea typeface="微软雅黑" panose="020B0503020204020204" pitchFamily="34" charset="-122"/>
              </a:rPr>
              <a:t>/</a:t>
            </a:r>
            <a:r>
              <a:rPr lang="zh-CN" altLang="en-US" sz="1600" b="1" dirty="0">
                <a:solidFill>
                  <a:srgbClr val="11576A"/>
                </a:solidFill>
                <a:latin typeface="微软雅黑" panose="020B0503020204020204" pitchFamily="34" charset="-122"/>
                <a:ea typeface="微软雅黑" panose="020B0503020204020204" pitchFamily="34" charset="-122"/>
              </a:rPr>
              <a:t>缺页处理</a:t>
            </a:r>
            <a:r>
              <a:rPr lang="en-US" altLang="zh-CN" sz="1600" b="1" dirty="0">
                <a:solidFill>
                  <a:srgbClr val="11576A"/>
                </a:solidFill>
                <a:latin typeface="微软雅黑" panose="020B0503020204020204" pitchFamily="34" charset="-122"/>
                <a:ea typeface="微软雅黑" panose="020B0503020204020204" pitchFamily="34" charset="-122"/>
              </a:rPr>
              <a:t>/</a:t>
            </a:r>
            <a:r>
              <a:rPr lang="zh-CN" altLang="en-US" sz="1600" b="1" dirty="0">
                <a:solidFill>
                  <a:srgbClr val="11576A"/>
                </a:solidFill>
                <a:latin typeface="微软雅黑" panose="020B0503020204020204" pitchFamily="34" charset="-122"/>
                <a:ea typeface="微软雅黑" panose="020B0503020204020204" pitchFamily="34" charset="-122"/>
              </a:rPr>
              <a:t>页替换算法</a:t>
            </a:r>
          </a:p>
          <a:p>
            <a:pPr marL="0" lvl="2" indent="0">
              <a:buNone/>
            </a:pPr>
            <a:r>
              <a:rPr lang="en-US" altLang="zh-CN" sz="1600" b="1" dirty="0" smtClean="0">
                <a:solidFill>
                  <a:srgbClr val="11576A"/>
                </a:solidFill>
                <a:latin typeface="微软雅黑" panose="020B0503020204020204" pitchFamily="34" charset="-122"/>
                <a:ea typeface="微软雅黑" panose="020B0503020204020204" pitchFamily="34" charset="-122"/>
              </a:rPr>
              <a:t>          · CPU</a:t>
            </a:r>
            <a:r>
              <a:rPr lang="zh-CN" altLang="en-US" sz="1600" b="1" dirty="0">
                <a:solidFill>
                  <a:srgbClr val="11576A"/>
                </a:solidFill>
                <a:latin typeface="微软雅黑" panose="020B0503020204020204" pitchFamily="34" charset="-122"/>
                <a:ea typeface="微软雅黑" panose="020B0503020204020204" pitchFamily="34" charset="-122"/>
              </a:rPr>
              <a:t>：进程管理</a:t>
            </a:r>
            <a:r>
              <a:rPr lang="en-US" altLang="zh-CN" sz="1600" b="1" dirty="0">
                <a:solidFill>
                  <a:srgbClr val="11576A"/>
                </a:solidFill>
                <a:latin typeface="微软雅黑" panose="020B0503020204020204" pitchFamily="34" charset="-122"/>
                <a:ea typeface="微软雅黑" panose="020B0503020204020204" pitchFamily="34" charset="-122"/>
              </a:rPr>
              <a:t>/</a:t>
            </a:r>
            <a:r>
              <a:rPr lang="zh-CN" altLang="en-US" sz="1600" b="1" dirty="0">
                <a:solidFill>
                  <a:srgbClr val="11576A"/>
                </a:solidFill>
                <a:latin typeface="微软雅黑" panose="020B0503020204020204" pitchFamily="34" charset="-122"/>
                <a:ea typeface="微软雅黑" panose="020B0503020204020204" pitchFamily="34" charset="-122"/>
              </a:rPr>
              <a:t>调度器算法</a:t>
            </a:r>
          </a:p>
          <a:p>
            <a:pPr marL="0" lvl="2" indent="0">
              <a:buNone/>
            </a:pPr>
            <a:r>
              <a:rPr lang="en-US" altLang="zh-CN" sz="1600" b="1" dirty="0" smtClean="0">
                <a:solidFill>
                  <a:srgbClr val="11576A"/>
                </a:solidFill>
                <a:latin typeface="微软雅黑" panose="020B0503020204020204" pitchFamily="34" charset="-122"/>
                <a:ea typeface="微软雅黑" panose="020B0503020204020204" pitchFamily="34" charset="-122"/>
              </a:rPr>
              <a:t>          · </a:t>
            </a:r>
            <a:r>
              <a:rPr lang="zh-CN" altLang="en-US" sz="1600" b="1" dirty="0" smtClean="0">
                <a:solidFill>
                  <a:srgbClr val="11576A"/>
                </a:solidFill>
                <a:latin typeface="微软雅黑" panose="020B0503020204020204" pitchFamily="34" charset="-122"/>
                <a:ea typeface="微软雅黑" panose="020B0503020204020204" pitchFamily="34" charset="-122"/>
              </a:rPr>
              <a:t>并发</a:t>
            </a:r>
            <a:r>
              <a:rPr lang="zh-CN" altLang="en-US" sz="1600" b="1" dirty="0">
                <a:solidFill>
                  <a:srgbClr val="11576A"/>
                </a:solidFill>
                <a:latin typeface="微软雅黑" panose="020B0503020204020204" pitchFamily="34" charset="-122"/>
                <a:ea typeface="微软雅黑" panose="020B0503020204020204" pitchFamily="34" charset="-122"/>
              </a:rPr>
              <a:t>：信号量实现和同步互斥应用</a:t>
            </a:r>
          </a:p>
          <a:p>
            <a:pPr marL="0" lvl="2" indent="0">
              <a:buNone/>
            </a:pPr>
            <a:r>
              <a:rPr lang="en-US" altLang="zh-CN" sz="1600" b="1" dirty="0" smtClean="0">
                <a:solidFill>
                  <a:srgbClr val="11576A"/>
                </a:solidFill>
                <a:latin typeface="微软雅黑" panose="020B0503020204020204" pitchFamily="34" charset="-122"/>
                <a:ea typeface="微软雅黑" panose="020B0503020204020204" pitchFamily="34" charset="-122"/>
              </a:rPr>
              <a:t>          · </a:t>
            </a:r>
            <a:r>
              <a:rPr lang="zh-CN" altLang="en-US" sz="1600" b="1" dirty="0" smtClean="0">
                <a:solidFill>
                  <a:srgbClr val="11576A"/>
                </a:solidFill>
                <a:latin typeface="微软雅黑" panose="020B0503020204020204" pitchFamily="34" charset="-122"/>
                <a:ea typeface="微软雅黑" panose="020B0503020204020204" pitchFamily="34" charset="-122"/>
              </a:rPr>
              <a:t>存储</a:t>
            </a:r>
            <a:r>
              <a:rPr lang="zh-CN" altLang="en-US" sz="1600" b="1" dirty="0">
                <a:solidFill>
                  <a:srgbClr val="11576A"/>
                </a:solidFill>
                <a:latin typeface="微软雅黑" panose="020B0503020204020204" pitchFamily="34" charset="-122"/>
                <a:ea typeface="微软雅黑" panose="020B0503020204020204" pitchFamily="34" charset="-122"/>
              </a:rPr>
              <a:t>：基于链表</a:t>
            </a:r>
            <a:r>
              <a:rPr lang="en-US" altLang="zh-CN" sz="1600" b="1" dirty="0">
                <a:solidFill>
                  <a:srgbClr val="11576A"/>
                </a:solidFill>
                <a:latin typeface="微软雅黑" panose="020B0503020204020204" pitchFamily="34" charset="-122"/>
                <a:ea typeface="微软雅黑" panose="020B0503020204020204" pitchFamily="34" charset="-122"/>
              </a:rPr>
              <a:t>/FAT</a:t>
            </a:r>
            <a:r>
              <a:rPr lang="zh-CN" altLang="en-US" sz="1600" b="1" dirty="0">
                <a:solidFill>
                  <a:srgbClr val="11576A"/>
                </a:solidFill>
                <a:latin typeface="微软雅黑" panose="020B0503020204020204" pitchFamily="34" charset="-122"/>
                <a:ea typeface="微软雅黑" panose="020B0503020204020204" pitchFamily="34" charset="-122"/>
              </a:rPr>
              <a:t>的</a:t>
            </a:r>
            <a:r>
              <a:rPr lang="zh-CN" altLang="en-US" sz="1600" b="1" dirty="0" smtClean="0">
                <a:solidFill>
                  <a:srgbClr val="11576A"/>
                </a:solidFill>
                <a:latin typeface="微软雅黑" panose="020B0503020204020204" pitchFamily="34" charset="-122"/>
                <a:ea typeface="微软雅黑" panose="020B0503020204020204" pitchFamily="34" charset="-122"/>
              </a:rPr>
              <a:t>文件系统</a:t>
            </a:r>
            <a:endParaRPr lang="zh-CN" altLang="en-US" sz="1600" b="1" dirty="0">
              <a:solidFill>
                <a:srgbClr val="11576A"/>
              </a:solidFill>
              <a:latin typeface="微软雅黑" panose="020B0503020204020204" pitchFamily="34" charset="-122"/>
              <a:ea typeface="微软雅黑" panose="020B0503020204020204" pitchFamily="34" charset="-122"/>
            </a:endParaRPr>
          </a:p>
          <a:p>
            <a:pPr marL="0" lvl="1" indent="0">
              <a:buNone/>
            </a:pPr>
            <a:r>
              <a:rPr lang="zh-CN" altLang="en-US" sz="1800" b="1" dirty="0" smtClean="0">
                <a:solidFill>
                  <a:srgbClr val="11576A"/>
                </a:solidFill>
                <a:latin typeface="微软雅黑" panose="020B0503020204020204" pitchFamily="34" charset="-122"/>
                <a:ea typeface="微软雅黑" panose="020B0503020204020204" pitchFamily="34" charset="-122"/>
              </a:rPr>
              <a:t>         完整</a:t>
            </a:r>
            <a:r>
              <a:rPr lang="zh-CN" altLang="en-US" sz="1800" b="1" dirty="0">
                <a:solidFill>
                  <a:srgbClr val="11576A"/>
                </a:solidFill>
                <a:latin typeface="微软雅黑" panose="020B0503020204020204" pitchFamily="34" charset="-122"/>
                <a:ea typeface="微软雅黑" panose="020B0503020204020204" pitchFamily="34" charset="-122"/>
              </a:rPr>
              <a:t>代码量控制在</a:t>
            </a:r>
            <a:r>
              <a:rPr lang="en-US" altLang="zh-CN" sz="1800" b="1" dirty="0">
                <a:solidFill>
                  <a:srgbClr val="11576A"/>
                </a:solidFill>
                <a:latin typeface="微软雅黑" panose="020B0503020204020204" pitchFamily="34" charset="-122"/>
                <a:ea typeface="微软雅黑" panose="020B0503020204020204" pitchFamily="34" charset="-122"/>
              </a:rPr>
              <a:t>10000</a:t>
            </a:r>
            <a:r>
              <a:rPr lang="zh-CN" altLang="en-US" sz="1800" b="1" dirty="0" smtClean="0">
                <a:solidFill>
                  <a:srgbClr val="11576A"/>
                </a:solidFill>
                <a:latin typeface="微软雅黑" panose="020B0503020204020204" pitchFamily="34" charset="-122"/>
                <a:ea typeface="微软雅黑" panose="020B0503020204020204" pitchFamily="34" charset="-122"/>
              </a:rPr>
              <a:t>行以内</a:t>
            </a:r>
            <a:endParaRPr lang="en-US" altLang="zh-CN" sz="1800" b="1" dirty="0" smtClean="0">
              <a:solidFill>
                <a:srgbClr val="11576A"/>
              </a:solidFill>
              <a:latin typeface="微软雅黑" panose="020B0503020204020204" pitchFamily="34" charset="-122"/>
              <a:ea typeface="微软雅黑" panose="020B0503020204020204" pitchFamily="34" charset="-122"/>
            </a:endParaRPr>
          </a:p>
          <a:p>
            <a:pPr marL="0" lvl="1" indent="0">
              <a:buNone/>
            </a:pPr>
            <a:r>
              <a:rPr lang="zh-CN" altLang="en-US" sz="1800" b="1" dirty="0" smtClean="0">
                <a:solidFill>
                  <a:srgbClr val="11576A"/>
                </a:solidFill>
                <a:latin typeface="微软雅黑" panose="020B0503020204020204" pitchFamily="34" charset="-122"/>
                <a:ea typeface="微软雅黑" panose="020B0503020204020204" pitchFamily="34" charset="-122"/>
              </a:rPr>
              <a:t>         提供</a:t>
            </a:r>
            <a:r>
              <a:rPr lang="zh-CN" altLang="en-US" sz="1800" b="1" dirty="0">
                <a:solidFill>
                  <a:srgbClr val="11576A"/>
                </a:solidFill>
                <a:latin typeface="微软雅黑" panose="020B0503020204020204" pitchFamily="34" charset="-122"/>
                <a:ea typeface="微软雅黑" panose="020B0503020204020204" pitchFamily="34" charset="-122"/>
              </a:rPr>
              <a:t>实验讲义和源码分析</a:t>
            </a:r>
            <a:r>
              <a:rPr lang="zh-CN" altLang="en-US" sz="1800" b="1" dirty="0" smtClean="0">
                <a:solidFill>
                  <a:srgbClr val="11576A"/>
                </a:solidFill>
                <a:latin typeface="微软雅黑" panose="020B0503020204020204" pitchFamily="34" charset="-122"/>
                <a:ea typeface="微软雅黑" panose="020B0503020204020204" pitchFamily="34" charset="-122"/>
              </a:rPr>
              <a:t>文档</a:t>
            </a:r>
            <a:endParaRPr lang="zh-CN" altLang="en-US" sz="1800" b="1" dirty="0">
              <a:solidFill>
                <a:srgbClr val="11576A"/>
              </a:solidFill>
              <a:latin typeface="微软雅黑" panose="020B0503020204020204" pitchFamily="34" charset="-122"/>
              <a:ea typeface="微软雅黑" panose="020B0503020204020204" pitchFamily="34" charset="-122"/>
            </a:endParaRPr>
          </a:p>
        </p:txBody>
      </p:sp>
      <p:sp>
        <p:nvSpPr>
          <p:cNvPr id="4" name="Rectangle 3"/>
          <p:cNvSpPr txBox="1">
            <a:spLocks noChangeArrowheads="1"/>
          </p:cNvSpPr>
          <p:nvPr/>
        </p:nvSpPr>
        <p:spPr>
          <a:xfrm>
            <a:off x="3131840" y="195486"/>
            <a:ext cx="3610744" cy="85725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000" b="1" dirty="0" smtClean="0">
                <a:solidFill>
                  <a:srgbClr val="11576A"/>
                </a:solidFill>
                <a:latin typeface="微软雅黑" panose="020B0503020204020204" pitchFamily="34" charset="-122"/>
                <a:ea typeface="微软雅黑" panose="020B0503020204020204" pitchFamily="34" charset="-122"/>
                <a:cs typeface="+mn-cs"/>
              </a:rPr>
              <a:t>实验课程设计</a:t>
            </a:r>
            <a:endParaRPr lang="zh-CN" altLang="en-US" sz="3000" b="1" dirty="0">
              <a:solidFill>
                <a:srgbClr val="11576A"/>
              </a:solidFill>
              <a:latin typeface="微软雅黑" panose="020B0503020204020204" pitchFamily="34" charset="-122"/>
              <a:ea typeface="微软雅黑" panose="020B0503020204020204" pitchFamily="34" charset="-122"/>
              <a:cs typeface="+mn-cs"/>
            </a:endParaRPr>
          </a:p>
        </p:txBody>
      </p:sp>
      <p:pic>
        <p:nvPicPr>
          <p:cNvPr id="6" name="图片 5" descr="小点1.png"/>
          <p:cNvPicPr>
            <a:picLocks noChangeAspect="1"/>
          </p:cNvPicPr>
          <p:nvPr/>
        </p:nvPicPr>
        <p:blipFill>
          <a:blip r:embed="rId2" cstate="print"/>
          <a:stretch>
            <a:fillRect/>
          </a:stretch>
        </p:blipFill>
        <p:spPr>
          <a:xfrm>
            <a:off x="1115616" y="1453997"/>
            <a:ext cx="144077" cy="148997"/>
          </a:xfrm>
          <a:prstGeom prst="rect">
            <a:avLst/>
          </a:prstGeom>
        </p:spPr>
      </p:pic>
      <p:pic>
        <p:nvPicPr>
          <p:cNvPr id="7" name="图片 6" descr="小点1.png"/>
          <p:cNvPicPr>
            <a:picLocks noChangeAspect="1"/>
          </p:cNvPicPr>
          <p:nvPr/>
        </p:nvPicPr>
        <p:blipFill>
          <a:blip r:embed="rId2" cstate="print"/>
          <a:stretch>
            <a:fillRect/>
          </a:stretch>
        </p:blipFill>
        <p:spPr>
          <a:xfrm>
            <a:off x="1117814" y="3579862"/>
            <a:ext cx="144077" cy="148997"/>
          </a:xfrm>
          <a:prstGeom prst="rect">
            <a:avLst/>
          </a:prstGeom>
        </p:spPr>
      </p:pic>
      <p:pic>
        <p:nvPicPr>
          <p:cNvPr id="8" name="图片 7" descr="小点1.png"/>
          <p:cNvPicPr>
            <a:picLocks noChangeAspect="1"/>
          </p:cNvPicPr>
          <p:nvPr/>
        </p:nvPicPr>
        <p:blipFill>
          <a:blip r:embed="rId2" cstate="print"/>
          <a:stretch>
            <a:fillRect/>
          </a:stretch>
        </p:blipFill>
        <p:spPr>
          <a:xfrm>
            <a:off x="1117844" y="3906455"/>
            <a:ext cx="144077" cy="148997"/>
          </a:xfrm>
          <a:prstGeom prst="rect">
            <a:avLst/>
          </a:prstGeom>
        </p:spPr>
      </p:pic>
    </p:spTree>
  </p:cSld>
  <p:clrMapOvr>
    <a:masterClrMapping/>
  </p:clrMapOvr>
  <p:transition>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1763688" y="966348"/>
            <a:ext cx="5264160" cy="39307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3"/>
          <p:cNvSpPr txBox="1">
            <a:spLocks noChangeArrowheads="1"/>
          </p:cNvSpPr>
          <p:nvPr/>
        </p:nvSpPr>
        <p:spPr>
          <a:xfrm>
            <a:off x="3131840" y="195486"/>
            <a:ext cx="3610744" cy="85725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000" b="1" dirty="0" smtClean="0">
                <a:solidFill>
                  <a:srgbClr val="11576A"/>
                </a:solidFill>
                <a:latin typeface="微软雅黑" panose="020B0503020204020204" pitchFamily="34" charset="-122"/>
                <a:ea typeface="微软雅黑" panose="020B0503020204020204" pitchFamily="34" charset="-122"/>
                <a:cs typeface="+mn-cs"/>
              </a:rPr>
              <a:t>实验课程设计</a:t>
            </a:r>
            <a:endParaRPr lang="zh-CN" altLang="en-US" sz="3000" b="1" dirty="0">
              <a:solidFill>
                <a:srgbClr val="11576A"/>
              </a:solidFill>
              <a:latin typeface="微软雅黑" panose="020B0503020204020204" pitchFamily="34" charset="-122"/>
              <a:ea typeface="微软雅黑" panose="020B0503020204020204" pitchFamily="34" charset="-122"/>
              <a:cs typeface="+mn-cs"/>
            </a:endParaRPr>
          </a:p>
        </p:txBody>
      </p:sp>
    </p:spTree>
  </p:cSld>
  <p:clrMapOvr>
    <a:masterClrMapping/>
  </p:clrMapOvr>
  <p:transition>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body" idx="1"/>
          </p:nvPr>
        </p:nvSpPr>
        <p:spPr>
          <a:xfrm>
            <a:off x="683568" y="987574"/>
            <a:ext cx="8229600" cy="3394472"/>
          </a:xfrm>
        </p:spPr>
        <p:txBody>
          <a:bodyPr/>
          <a:lstStyle/>
          <a:p>
            <a:pPr marL="0" indent="0">
              <a:buNone/>
            </a:pPr>
            <a:r>
              <a:rPr lang="zh-CN" altLang="en-US" sz="1800" b="1" dirty="0" smtClean="0">
                <a:solidFill>
                  <a:srgbClr val="11576A"/>
                </a:solidFill>
                <a:latin typeface="张海山锐谐体2.0-授权联系：Samtype@QQ.com" pitchFamily="2" charset="-122"/>
                <a:ea typeface="张海山锐谐体2.0-授权联系：Samtype@QQ.com" pitchFamily="2" charset="-122"/>
              </a:rPr>
              <a:t>■</a:t>
            </a:r>
            <a:r>
              <a:rPr lang="zh-CN" altLang="en-US" sz="2000" b="1" dirty="0" smtClean="0">
                <a:solidFill>
                  <a:srgbClr val="11576A"/>
                </a:solidFill>
                <a:latin typeface="张海山锐谐体2.0-授权联系：Samtype@QQ.com" pitchFamily="2" charset="-122"/>
                <a:ea typeface="张海山锐谐体2.0-授权联系：Samtype@QQ.com" pitchFamily="2" charset="-122"/>
              </a:rPr>
              <a:t> </a:t>
            </a:r>
            <a:r>
              <a:rPr lang="zh-CN" altLang="en-US" sz="2000" b="1" dirty="0" smtClean="0">
                <a:solidFill>
                  <a:srgbClr val="11576A"/>
                </a:solidFill>
                <a:latin typeface="微软雅黑" panose="020B0503020204020204" pitchFamily="34" charset="-122"/>
                <a:ea typeface="微软雅黑" panose="020B0503020204020204" pitchFamily="34" charset="-122"/>
              </a:rPr>
              <a:t>实验</a:t>
            </a:r>
            <a:r>
              <a:rPr lang="zh-CN" altLang="en-US" sz="2000" b="1" dirty="0">
                <a:solidFill>
                  <a:srgbClr val="11576A"/>
                </a:solidFill>
                <a:latin typeface="微软雅黑" panose="020B0503020204020204" pitchFamily="34" charset="-122"/>
                <a:ea typeface="微软雅黑" panose="020B0503020204020204" pitchFamily="34" charset="-122"/>
              </a:rPr>
              <a:t>内容</a:t>
            </a:r>
            <a:endParaRPr lang="en-US" altLang="zh-CN" sz="2000" b="1" dirty="0">
              <a:solidFill>
                <a:srgbClr val="11576A"/>
              </a:solidFill>
              <a:latin typeface="微软雅黑" panose="020B0503020204020204" pitchFamily="34" charset="-122"/>
              <a:ea typeface="微软雅黑" panose="020B0503020204020204" pitchFamily="34" charset="-122"/>
            </a:endParaRPr>
          </a:p>
          <a:p>
            <a:pPr marL="0" lvl="1" indent="0">
              <a:buNone/>
            </a:pPr>
            <a:r>
              <a:rPr lang="en-US" altLang="zh-CN" sz="1800" b="1" dirty="0" smtClean="0">
                <a:solidFill>
                  <a:srgbClr val="11576A"/>
                </a:solidFill>
                <a:latin typeface="微软雅黑" panose="020B0503020204020204" pitchFamily="34" charset="-122"/>
                <a:ea typeface="微软雅黑" panose="020B0503020204020204" pitchFamily="34" charset="-122"/>
              </a:rPr>
              <a:t>         1 </a:t>
            </a:r>
            <a:r>
              <a:rPr lang="en-US" altLang="zh-CN" sz="1800" b="1" dirty="0">
                <a:solidFill>
                  <a:srgbClr val="11576A"/>
                </a:solidFill>
                <a:latin typeface="微软雅黑" panose="020B0503020204020204" pitchFamily="34" charset="-122"/>
                <a:ea typeface="微软雅黑" panose="020B0503020204020204" pitchFamily="34" charset="-122"/>
              </a:rPr>
              <a:t>OS</a:t>
            </a:r>
            <a:r>
              <a:rPr lang="zh-CN" altLang="en-US" sz="1800" b="1" dirty="0">
                <a:solidFill>
                  <a:srgbClr val="11576A"/>
                </a:solidFill>
                <a:latin typeface="微软雅黑" panose="020B0503020204020204" pitchFamily="34" charset="-122"/>
                <a:ea typeface="微软雅黑" panose="020B0503020204020204" pitchFamily="34" charset="-122"/>
              </a:rPr>
              <a:t>启动、中断与设备管理</a:t>
            </a:r>
            <a:r>
              <a:rPr lang="zh-CN" altLang="en-US" sz="1800" b="1" dirty="0" smtClean="0">
                <a:solidFill>
                  <a:srgbClr val="11576A"/>
                </a:solidFill>
                <a:latin typeface="微软雅黑" panose="020B0503020204020204" pitchFamily="34" charset="-122"/>
                <a:ea typeface="微软雅黑" panose="020B0503020204020204" pitchFamily="34" charset="-122"/>
              </a:rPr>
              <a:t>：　　　  </a:t>
            </a:r>
            <a:r>
              <a:rPr lang="en-US" altLang="zh-CN" sz="1800" b="1" dirty="0" smtClean="0">
                <a:solidFill>
                  <a:srgbClr val="11576A"/>
                </a:solidFill>
                <a:latin typeface="微软雅黑" panose="020B0503020204020204" pitchFamily="34" charset="-122"/>
                <a:ea typeface="微软雅黑" panose="020B0503020204020204" pitchFamily="34" charset="-122"/>
              </a:rPr>
              <a:t>0200~1800</a:t>
            </a:r>
            <a:r>
              <a:rPr lang="zh-CN" altLang="en-US" sz="1800" b="1" dirty="0">
                <a:solidFill>
                  <a:srgbClr val="11576A"/>
                </a:solidFill>
                <a:latin typeface="微软雅黑" panose="020B0503020204020204" pitchFamily="34" charset="-122"/>
                <a:ea typeface="微软雅黑" panose="020B0503020204020204" pitchFamily="34" charset="-122"/>
              </a:rPr>
              <a:t>行</a:t>
            </a:r>
          </a:p>
          <a:p>
            <a:pPr marL="0" lvl="1" indent="0">
              <a:buNone/>
            </a:pPr>
            <a:r>
              <a:rPr lang="en-US" altLang="zh-CN" sz="1800" b="1" dirty="0" smtClean="0">
                <a:solidFill>
                  <a:srgbClr val="11576A"/>
                </a:solidFill>
                <a:latin typeface="微软雅黑" panose="020B0503020204020204" pitchFamily="34" charset="-122"/>
                <a:ea typeface="微软雅黑" panose="020B0503020204020204" pitchFamily="34" charset="-122"/>
              </a:rPr>
              <a:t>         2 </a:t>
            </a:r>
            <a:r>
              <a:rPr lang="zh-CN" altLang="en-US" sz="1800" b="1" dirty="0">
                <a:solidFill>
                  <a:srgbClr val="11576A"/>
                </a:solidFill>
                <a:latin typeface="微软雅黑" panose="020B0503020204020204" pitchFamily="34" charset="-122"/>
                <a:ea typeface="微软雅黑" panose="020B0503020204020204" pitchFamily="34" charset="-122"/>
              </a:rPr>
              <a:t>物理内存管理</a:t>
            </a:r>
            <a:r>
              <a:rPr lang="zh-CN" altLang="en-US" sz="1800" b="1" dirty="0" smtClean="0">
                <a:solidFill>
                  <a:srgbClr val="11576A"/>
                </a:solidFill>
                <a:latin typeface="微软雅黑" panose="020B0503020204020204" pitchFamily="34" charset="-122"/>
                <a:ea typeface="微软雅黑" panose="020B0503020204020204" pitchFamily="34" charset="-122"/>
              </a:rPr>
              <a:t>：　　　　　　　　　</a:t>
            </a:r>
            <a:r>
              <a:rPr lang="en-US" altLang="zh-CN" sz="1800" b="1" dirty="0" smtClean="0">
                <a:solidFill>
                  <a:srgbClr val="11576A"/>
                </a:solidFill>
                <a:latin typeface="微软雅黑" panose="020B0503020204020204" pitchFamily="34" charset="-122"/>
                <a:ea typeface="微软雅黑" panose="020B0503020204020204" pitchFamily="34" charset="-122"/>
              </a:rPr>
              <a:t>1800~2500</a:t>
            </a:r>
            <a:r>
              <a:rPr lang="zh-CN" altLang="en-US" sz="1800" b="1" dirty="0">
                <a:solidFill>
                  <a:srgbClr val="11576A"/>
                </a:solidFill>
                <a:latin typeface="微软雅黑" panose="020B0503020204020204" pitchFamily="34" charset="-122"/>
                <a:ea typeface="微软雅黑" panose="020B0503020204020204" pitchFamily="34" charset="-122"/>
              </a:rPr>
              <a:t>行</a:t>
            </a:r>
            <a:endParaRPr lang="en-US" altLang="zh-CN" sz="1800" b="1" dirty="0">
              <a:solidFill>
                <a:srgbClr val="11576A"/>
              </a:solidFill>
              <a:latin typeface="微软雅黑" panose="020B0503020204020204" pitchFamily="34" charset="-122"/>
              <a:ea typeface="微软雅黑" panose="020B0503020204020204" pitchFamily="34" charset="-122"/>
            </a:endParaRPr>
          </a:p>
          <a:p>
            <a:pPr marL="0" lvl="1" indent="0">
              <a:buNone/>
            </a:pPr>
            <a:r>
              <a:rPr lang="en-US" altLang="zh-CN" sz="1800" b="1" dirty="0" smtClean="0">
                <a:solidFill>
                  <a:srgbClr val="11576A"/>
                </a:solidFill>
                <a:latin typeface="微软雅黑" panose="020B0503020204020204" pitchFamily="34" charset="-122"/>
                <a:ea typeface="微软雅黑" panose="020B0503020204020204" pitchFamily="34" charset="-122"/>
              </a:rPr>
              <a:t>         3 </a:t>
            </a:r>
            <a:r>
              <a:rPr lang="zh-CN" altLang="en-US" sz="1800" b="1" dirty="0">
                <a:solidFill>
                  <a:srgbClr val="11576A"/>
                </a:solidFill>
                <a:latin typeface="微软雅黑" panose="020B0503020204020204" pitchFamily="34" charset="-122"/>
                <a:ea typeface="微软雅黑" panose="020B0503020204020204" pitchFamily="34" charset="-122"/>
              </a:rPr>
              <a:t>虚拟内存管理</a:t>
            </a:r>
            <a:r>
              <a:rPr lang="zh-CN" altLang="en-US" sz="1800" b="1" dirty="0" smtClean="0">
                <a:solidFill>
                  <a:srgbClr val="11576A"/>
                </a:solidFill>
                <a:latin typeface="微软雅黑" panose="020B0503020204020204" pitchFamily="34" charset="-122"/>
                <a:ea typeface="微软雅黑" panose="020B0503020204020204" pitchFamily="34" charset="-122"/>
              </a:rPr>
              <a:t>：　　　　　　　　　</a:t>
            </a:r>
            <a:r>
              <a:rPr lang="en-US" altLang="zh-CN" sz="1800" b="1" dirty="0" smtClean="0">
                <a:solidFill>
                  <a:srgbClr val="11576A"/>
                </a:solidFill>
                <a:latin typeface="微软雅黑" panose="020B0503020204020204" pitchFamily="34" charset="-122"/>
                <a:ea typeface="微软雅黑" panose="020B0503020204020204" pitchFamily="34" charset="-122"/>
              </a:rPr>
              <a:t>2500~3200</a:t>
            </a:r>
            <a:r>
              <a:rPr lang="zh-CN" altLang="en-US" sz="1800" b="1" dirty="0">
                <a:solidFill>
                  <a:srgbClr val="11576A"/>
                </a:solidFill>
                <a:latin typeface="微软雅黑" panose="020B0503020204020204" pitchFamily="34" charset="-122"/>
                <a:ea typeface="微软雅黑" panose="020B0503020204020204" pitchFamily="34" charset="-122"/>
              </a:rPr>
              <a:t>行</a:t>
            </a:r>
          </a:p>
          <a:p>
            <a:pPr marL="0" lvl="1" indent="0">
              <a:buNone/>
            </a:pPr>
            <a:r>
              <a:rPr lang="en-US" altLang="zh-CN" sz="1800" b="1" dirty="0" smtClean="0">
                <a:solidFill>
                  <a:srgbClr val="11576A"/>
                </a:solidFill>
                <a:latin typeface="微软雅黑" panose="020B0503020204020204" pitchFamily="34" charset="-122"/>
                <a:ea typeface="微软雅黑" panose="020B0503020204020204" pitchFamily="34" charset="-122"/>
              </a:rPr>
              <a:t>         4 </a:t>
            </a:r>
            <a:r>
              <a:rPr lang="zh-CN" altLang="en-US" sz="1800" b="1" dirty="0">
                <a:solidFill>
                  <a:srgbClr val="11576A"/>
                </a:solidFill>
                <a:latin typeface="微软雅黑" panose="020B0503020204020204" pitchFamily="34" charset="-122"/>
                <a:ea typeface="微软雅黑" panose="020B0503020204020204" pitchFamily="34" charset="-122"/>
              </a:rPr>
              <a:t>内核线程管理</a:t>
            </a:r>
            <a:r>
              <a:rPr lang="zh-CN" altLang="en-US" sz="1800" b="1" dirty="0" smtClean="0">
                <a:solidFill>
                  <a:srgbClr val="11576A"/>
                </a:solidFill>
                <a:latin typeface="微软雅黑" panose="020B0503020204020204" pitchFamily="34" charset="-122"/>
                <a:ea typeface="微软雅黑" panose="020B0503020204020204" pitchFamily="34" charset="-122"/>
              </a:rPr>
              <a:t>：　　　　　　　　　</a:t>
            </a:r>
            <a:r>
              <a:rPr lang="en-US" altLang="zh-CN" sz="1800" b="1" dirty="0" smtClean="0">
                <a:solidFill>
                  <a:srgbClr val="11576A"/>
                </a:solidFill>
                <a:latin typeface="微软雅黑" panose="020B0503020204020204" pitchFamily="34" charset="-122"/>
                <a:ea typeface="微软雅黑" panose="020B0503020204020204" pitchFamily="34" charset="-122"/>
              </a:rPr>
              <a:t>3200~3600</a:t>
            </a:r>
            <a:r>
              <a:rPr lang="zh-CN" altLang="en-US" sz="1800" b="1" dirty="0">
                <a:solidFill>
                  <a:srgbClr val="11576A"/>
                </a:solidFill>
                <a:latin typeface="微软雅黑" panose="020B0503020204020204" pitchFamily="34" charset="-122"/>
                <a:ea typeface="微软雅黑" panose="020B0503020204020204" pitchFamily="34" charset="-122"/>
              </a:rPr>
              <a:t>行</a:t>
            </a:r>
            <a:endParaRPr lang="en-US" altLang="zh-CN" sz="1800" b="1" dirty="0">
              <a:solidFill>
                <a:srgbClr val="11576A"/>
              </a:solidFill>
              <a:latin typeface="微软雅黑" panose="020B0503020204020204" pitchFamily="34" charset="-122"/>
              <a:ea typeface="微软雅黑" panose="020B0503020204020204" pitchFamily="34" charset="-122"/>
            </a:endParaRPr>
          </a:p>
          <a:p>
            <a:pPr marL="0" lvl="1" indent="0">
              <a:buNone/>
            </a:pPr>
            <a:r>
              <a:rPr lang="en-US" altLang="zh-CN" sz="1800" b="1" dirty="0" smtClean="0">
                <a:solidFill>
                  <a:srgbClr val="11576A"/>
                </a:solidFill>
                <a:latin typeface="微软雅黑" panose="020B0503020204020204" pitchFamily="34" charset="-122"/>
                <a:ea typeface="微软雅黑" panose="020B0503020204020204" pitchFamily="34" charset="-122"/>
              </a:rPr>
              <a:t>         5 </a:t>
            </a:r>
            <a:r>
              <a:rPr lang="zh-CN" altLang="en-US" sz="1800" b="1" dirty="0">
                <a:solidFill>
                  <a:srgbClr val="11576A"/>
                </a:solidFill>
                <a:latin typeface="微软雅黑" panose="020B0503020204020204" pitchFamily="34" charset="-122"/>
                <a:ea typeface="微软雅黑" panose="020B0503020204020204" pitchFamily="34" charset="-122"/>
              </a:rPr>
              <a:t>用户进程</a:t>
            </a:r>
            <a:r>
              <a:rPr lang="zh-CN" altLang="en-US" sz="1800" b="1" dirty="0" smtClean="0">
                <a:solidFill>
                  <a:srgbClr val="11576A"/>
                </a:solidFill>
                <a:latin typeface="微软雅黑" panose="020B0503020204020204" pitchFamily="34" charset="-122"/>
                <a:ea typeface="微软雅黑" panose="020B0503020204020204" pitchFamily="34" charset="-122"/>
              </a:rPr>
              <a:t>管理：　　　　　　　　　</a:t>
            </a:r>
            <a:r>
              <a:rPr lang="en-US" altLang="zh-CN" sz="1800" b="1" dirty="0" smtClean="0">
                <a:solidFill>
                  <a:srgbClr val="11576A"/>
                </a:solidFill>
                <a:latin typeface="微软雅黑" panose="020B0503020204020204" pitchFamily="34" charset="-122"/>
                <a:ea typeface="微软雅黑" panose="020B0503020204020204" pitchFamily="34" charset="-122"/>
              </a:rPr>
              <a:t>3600~4300</a:t>
            </a:r>
            <a:r>
              <a:rPr lang="zh-CN" altLang="en-US" sz="1800" b="1" dirty="0">
                <a:solidFill>
                  <a:srgbClr val="11576A"/>
                </a:solidFill>
                <a:latin typeface="微软雅黑" panose="020B0503020204020204" pitchFamily="34" charset="-122"/>
                <a:ea typeface="微软雅黑" panose="020B0503020204020204" pitchFamily="34" charset="-122"/>
              </a:rPr>
              <a:t>行</a:t>
            </a:r>
          </a:p>
          <a:p>
            <a:pPr marL="0" lvl="1" indent="0">
              <a:buNone/>
            </a:pPr>
            <a:r>
              <a:rPr lang="en-US" altLang="zh-CN" sz="1800" b="1" dirty="0" smtClean="0">
                <a:solidFill>
                  <a:srgbClr val="11576A"/>
                </a:solidFill>
                <a:latin typeface="微软雅黑" panose="020B0503020204020204" pitchFamily="34" charset="-122"/>
                <a:ea typeface="微软雅黑" panose="020B0503020204020204" pitchFamily="34" charset="-122"/>
              </a:rPr>
              <a:t>         6 </a:t>
            </a:r>
            <a:r>
              <a:rPr lang="zh-CN" altLang="en-US" sz="1800" b="1" dirty="0">
                <a:solidFill>
                  <a:srgbClr val="11576A"/>
                </a:solidFill>
                <a:latin typeface="微软雅黑" panose="020B0503020204020204" pitchFamily="34" charset="-122"/>
                <a:ea typeface="微软雅黑" panose="020B0503020204020204" pitchFamily="34" charset="-122"/>
              </a:rPr>
              <a:t>处理器调度</a:t>
            </a:r>
            <a:r>
              <a:rPr lang="zh-CN" altLang="en-US" sz="1800" b="1" dirty="0" smtClean="0">
                <a:solidFill>
                  <a:srgbClr val="11576A"/>
                </a:solidFill>
                <a:latin typeface="微软雅黑" panose="020B0503020204020204" pitchFamily="34" charset="-122"/>
                <a:ea typeface="微软雅黑" panose="020B0503020204020204" pitchFamily="34" charset="-122"/>
              </a:rPr>
              <a:t>：　　　　　　　　　　</a:t>
            </a:r>
            <a:r>
              <a:rPr lang="en-US" altLang="zh-CN" sz="1800" b="1" dirty="0" smtClean="0">
                <a:solidFill>
                  <a:srgbClr val="11576A"/>
                </a:solidFill>
                <a:latin typeface="微软雅黑" panose="020B0503020204020204" pitchFamily="34" charset="-122"/>
                <a:ea typeface="微软雅黑" panose="020B0503020204020204" pitchFamily="34" charset="-122"/>
              </a:rPr>
              <a:t>4300~5100</a:t>
            </a:r>
            <a:r>
              <a:rPr lang="zh-CN" altLang="en-US" sz="1800" b="1" dirty="0">
                <a:solidFill>
                  <a:srgbClr val="11576A"/>
                </a:solidFill>
                <a:latin typeface="微软雅黑" panose="020B0503020204020204" pitchFamily="34" charset="-122"/>
                <a:ea typeface="微软雅黑" panose="020B0503020204020204" pitchFamily="34" charset="-122"/>
              </a:rPr>
              <a:t>行</a:t>
            </a:r>
          </a:p>
          <a:p>
            <a:pPr marL="0" lvl="1" indent="0">
              <a:buNone/>
            </a:pPr>
            <a:r>
              <a:rPr lang="en-US" altLang="zh-CN" sz="1800" b="1" dirty="0" smtClean="0">
                <a:solidFill>
                  <a:srgbClr val="11576A"/>
                </a:solidFill>
                <a:latin typeface="微软雅黑" panose="020B0503020204020204" pitchFamily="34" charset="-122"/>
                <a:ea typeface="微软雅黑" panose="020B0503020204020204" pitchFamily="34" charset="-122"/>
              </a:rPr>
              <a:t>         7 </a:t>
            </a:r>
            <a:r>
              <a:rPr lang="zh-CN" altLang="en-US" sz="1800" b="1" dirty="0">
                <a:solidFill>
                  <a:srgbClr val="11576A"/>
                </a:solidFill>
                <a:latin typeface="微软雅黑" panose="020B0503020204020204" pitchFamily="34" charset="-122"/>
                <a:ea typeface="微软雅黑" panose="020B0503020204020204" pitchFamily="34" charset="-122"/>
              </a:rPr>
              <a:t>同步互斥</a:t>
            </a:r>
            <a:r>
              <a:rPr lang="zh-CN" altLang="en-US" sz="1800" b="1" dirty="0" smtClean="0">
                <a:solidFill>
                  <a:srgbClr val="11576A"/>
                </a:solidFill>
                <a:latin typeface="微软雅黑" panose="020B0503020204020204" pitchFamily="34" charset="-122"/>
                <a:ea typeface="微软雅黑" panose="020B0503020204020204" pitchFamily="34" charset="-122"/>
              </a:rPr>
              <a:t>：　　　　　　　　　　　</a:t>
            </a:r>
            <a:r>
              <a:rPr lang="en-US" altLang="zh-CN" sz="1800" b="1" dirty="0" smtClean="0">
                <a:solidFill>
                  <a:srgbClr val="11576A"/>
                </a:solidFill>
                <a:latin typeface="微软雅黑" panose="020B0503020204020204" pitchFamily="34" charset="-122"/>
                <a:ea typeface="微软雅黑" panose="020B0503020204020204" pitchFamily="34" charset="-122"/>
              </a:rPr>
              <a:t>5100~6400</a:t>
            </a:r>
            <a:r>
              <a:rPr lang="zh-CN" altLang="en-US" sz="1800" b="1" dirty="0">
                <a:solidFill>
                  <a:srgbClr val="11576A"/>
                </a:solidFill>
                <a:latin typeface="微软雅黑" panose="020B0503020204020204" pitchFamily="34" charset="-122"/>
                <a:ea typeface="微软雅黑" panose="020B0503020204020204" pitchFamily="34" charset="-122"/>
              </a:rPr>
              <a:t>行</a:t>
            </a:r>
          </a:p>
          <a:p>
            <a:pPr marL="0" lvl="1" indent="0">
              <a:buNone/>
            </a:pPr>
            <a:r>
              <a:rPr lang="en-US" altLang="zh-CN" sz="1800" b="1" smtClean="0">
                <a:solidFill>
                  <a:srgbClr val="11576A"/>
                </a:solidFill>
                <a:latin typeface="微软雅黑" panose="020B0503020204020204" pitchFamily="34" charset="-122"/>
                <a:ea typeface="微软雅黑" panose="020B0503020204020204" pitchFamily="34" charset="-122"/>
              </a:rPr>
              <a:t>         8 </a:t>
            </a:r>
            <a:r>
              <a:rPr lang="zh-CN" altLang="en-US" sz="1800" b="1" dirty="0">
                <a:solidFill>
                  <a:srgbClr val="11576A"/>
                </a:solidFill>
                <a:latin typeface="微软雅黑" panose="020B0503020204020204" pitchFamily="34" charset="-122"/>
                <a:ea typeface="微软雅黑" panose="020B0503020204020204" pitchFamily="34" charset="-122"/>
              </a:rPr>
              <a:t>文件系统</a:t>
            </a:r>
            <a:r>
              <a:rPr lang="zh-CN" altLang="en-US" sz="1800" b="1" dirty="0" smtClean="0">
                <a:solidFill>
                  <a:srgbClr val="11576A"/>
                </a:solidFill>
                <a:latin typeface="微软雅黑" panose="020B0503020204020204" pitchFamily="34" charset="-122"/>
                <a:ea typeface="微软雅黑" panose="020B0503020204020204" pitchFamily="34" charset="-122"/>
              </a:rPr>
              <a:t>：　　　　　　　　　　　</a:t>
            </a:r>
            <a:r>
              <a:rPr lang="en-US" altLang="zh-CN" sz="1800" b="1" dirty="0" smtClean="0">
                <a:solidFill>
                  <a:srgbClr val="11576A"/>
                </a:solidFill>
                <a:latin typeface="微软雅黑" panose="020B0503020204020204" pitchFamily="34" charset="-122"/>
                <a:ea typeface="微软雅黑" panose="020B0503020204020204" pitchFamily="34" charset="-122"/>
              </a:rPr>
              <a:t>6400~9999</a:t>
            </a:r>
            <a:r>
              <a:rPr lang="zh-CN" altLang="en-US" sz="1800" b="1" dirty="0">
                <a:solidFill>
                  <a:srgbClr val="11576A"/>
                </a:solidFill>
                <a:latin typeface="微软雅黑" panose="020B0503020204020204" pitchFamily="34" charset="-122"/>
                <a:ea typeface="微软雅黑" panose="020B0503020204020204" pitchFamily="34" charset="-122"/>
              </a:rPr>
              <a:t>行</a:t>
            </a:r>
          </a:p>
        </p:txBody>
      </p:sp>
      <p:sp>
        <p:nvSpPr>
          <p:cNvPr id="5" name="Rectangle 3"/>
          <p:cNvSpPr txBox="1">
            <a:spLocks noChangeArrowheads="1"/>
          </p:cNvSpPr>
          <p:nvPr/>
        </p:nvSpPr>
        <p:spPr>
          <a:xfrm>
            <a:off x="3131840" y="195486"/>
            <a:ext cx="3610744" cy="85725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000" b="1" dirty="0" smtClean="0">
                <a:solidFill>
                  <a:srgbClr val="11576A"/>
                </a:solidFill>
                <a:latin typeface="微软雅黑" panose="020B0503020204020204" pitchFamily="34" charset="-122"/>
                <a:ea typeface="微软雅黑" panose="020B0503020204020204" pitchFamily="34" charset="-122"/>
                <a:cs typeface="+mn-cs"/>
              </a:rPr>
              <a:t>实验课程设计</a:t>
            </a:r>
            <a:endParaRPr lang="zh-CN" altLang="en-US" sz="3000" b="1" dirty="0">
              <a:solidFill>
                <a:srgbClr val="11576A"/>
              </a:solidFill>
              <a:latin typeface="微软雅黑" panose="020B0503020204020204" pitchFamily="34" charset="-122"/>
              <a:ea typeface="微软雅黑" panose="020B0503020204020204" pitchFamily="34" charset="-122"/>
              <a:cs typeface="+mn-cs"/>
            </a:endParaRPr>
          </a:p>
        </p:txBody>
      </p:sp>
      <p:pic>
        <p:nvPicPr>
          <p:cNvPr id="6" name="图片 5" descr="小点1.png"/>
          <p:cNvPicPr>
            <a:picLocks noChangeAspect="1"/>
          </p:cNvPicPr>
          <p:nvPr/>
        </p:nvPicPr>
        <p:blipFill>
          <a:blip r:embed="rId2" cstate="print"/>
          <a:stretch>
            <a:fillRect/>
          </a:stretch>
        </p:blipFill>
        <p:spPr>
          <a:xfrm>
            <a:off x="1115616" y="1439778"/>
            <a:ext cx="144077" cy="148997"/>
          </a:xfrm>
          <a:prstGeom prst="rect">
            <a:avLst/>
          </a:prstGeom>
        </p:spPr>
      </p:pic>
      <p:pic>
        <p:nvPicPr>
          <p:cNvPr id="7" name="图片 6" descr="小点1.png"/>
          <p:cNvPicPr>
            <a:picLocks noChangeAspect="1"/>
          </p:cNvPicPr>
          <p:nvPr/>
        </p:nvPicPr>
        <p:blipFill>
          <a:blip r:embed="rId2" cstate="print"/>
          <a:stretch>
            <a:fillRect/>
          </a:stretch>
        </p:blipFill>
        <p:spPr>
          <a:xfrm>
            <a:off x="1115616" y="1786068"/>
            <a:ext cx="144077" cy="148997"/>
          </a:xfrm>
          <a:prstGeom prst="rect">
            <a:avLst/>
          </a:prstGeom>
        </p:spPr>
      </p:pic>
      <p:pic>
        <p:nvPicPr>
          <p:cNvPr id="8" name="图片 7" descr="小点1.png"/>
          <p:cNvPicPr>
            <a:picLocks noChangeAspect="1"/>
          </p:cNvPicPr>
          <p:nvPr/>
        </p:nvPicPr>
        <p:blipFill>
          <a:blip r:embed="rId2" cstate="print"/>
          <a:stretch>
            <a:fillRect/>
          </a:stretch>
        </p:blipFill>
        <p:spPr>
          <a:xfrm>
            <a:off x="1124720" y="2091076"/>
            <a:ext cx="144077" cy="148997"/>
          </a:xfrm>
          <a:prstGeom prst="rect">
            <a:avLst/>
          </a:prstGeom>
        </p:spPr>
      </p:pic>
      <p:pic>
        <p:nvPicPr>
          <p:cNvPr id="9" name="图片 8" descr="小点1.png"/>
          <p:cNvPicPr>
            <a:picLocks noChangeAspect="1"/>
          </p:cNvPicPr>
          <p:nvPr/>
        </p:nvPicPr>
        <p:blipFill>
          <a:blip r:embed="rId2" cstate="print"/>
          <a:stretch>
            <a:fillRect/>
          </a:stretch>
        </p:blipFill>
        <p:spPr>
          <a:xfrm>
            <a:off x="1124720" y="2437366"/>
            <a:ext cx="144077" cy="148997"/>
          </a:xfrm>
          <a:prstGeom prst="rect">
            <a:avLst/>
          </a:prstGeom>
        </p:spPr>
      </p:pic>
      <p:pic>
        <p:nvPicPr>
          <p:cNvPr id="10" name="图片 9" descr="小点1.png"/>
          <p:cNvPicPr>
            <a:picLocks noChangeAspect="1"/>
          </p:cNvPicPr>
          <p:nvPr/>
        </p:nvPicPr>
        <p:blipFill>
          <a:blip r:embed="rId2" cstate="print"/>
          <a:stretch>
            <a:fillRect/>
          </a:stretch>
        </p:blipFill>
        <p:spPr>
          <a:xfrm>
            <a:off x="1126918" y="2760815"/>
            <a:ext cx="144077" cy="148997"/>
          </a:xfrm>
          <a:prstGeom prst="rect">
            <a:avLst/>
          </a:prstGeom>
        </p:spPr>
      </p:pic>
      <p:pic>
        <p:nvPicPr>
          <p:cNvPr id="11" name="图片 10" descr="小点1.png"/>
          <p:cNvPicPr>
            <a:picLocks noChangeAspect="1"/>
          </p:cNvPicPr>
          <p:nvPr/>
        </p:nvPicPr>
        <p:blipFill>
          <a:blip r:embed="rId2" cstate="print"/>
          <a:stretch>
            <a:fillRect/>
          </a:stretch>
        </p:blipFill>
        <p:spPr>
          <a:xfrm>
            <a:off x="1126918" y="3107105"/>
            <a:ext cx="144077" cy="148997"/>
          </a:xfrm>
          <a:prstGeom prst="rect">
            <a:avLst/>
          </a:prstGeom>
        </p:spPr>
      </p:pic>
      <p:pic>
        <p:nvPicPr>
          <p:cNvPr id="12" name="图片 11" descr="小点1.png"/>
          <p:cNvPicPr>
            <a:picLocks noChangeAspect="1"/>
          </p:cNvPicPr>
          <p:nvPr/>
        </p:nvPicPr>
        <p:blipFill>
          <a:blip r:embed="rId2" cstate="print"/>
          <a:stretch>
            <a:fillRect/>
          </a:stretch>
        </p:blipFill>
        <p:spPr>
          <a:xfrm>
            <a:off x="1136022" y="3412113"/>
            <a:ext cx="144077" cy="148997"/>
          </a:xfrm>
          <a:prstGeom prst="rect">
            <a:avLst/>
          </a:prstGeom>
        </p:spPr>
      </p:pic>
      <p:pic>
        <p:nvPicPr>
          <p:cNvPr id="13" name="图片 12" descr="小点1.png"/>
          <p:cNvPicPr>
            <a:picLocks noChangeAspect="1"/>
          </p:cNvPicPr>
          <p:nvPr/>
        </p:nvPicPr>
        <p:blipFill>
          <a:blip r:embed="rId2" cstate="print"/>
          <a:stretch>
            <a:fillRect/>
          </a:stretch>
        </p:blipFill>
        <p:spPr>
          <a:xfrm>
            <a:off x="1136022" y="3758403"/>
            <a:ext cx="144077" cy="148997"/>
          </a:xfrm>
          <a:prstGeom prst="rect">
            <a:avLst/>
          </a:prstGeom>
        </p:spPr>
      </p:pic>
    </p:spTree>
  </p:cSld>
  <p:clrMapOvr>
    <a:masterClrMapping/>
  </p:clrMapOvr>
  <p:transition>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内容占位符 2"/>
          <p:cNvSpPr>
            <a:spLocks noGrp="1"/>
          </p:cNvSpPr>
          <p:nvPr>
            <p:ph idx="1"/>
          </p:nvPr>
        </p:nvSpPr>
        <p:spPr>
          <a:xfrm>
            <a:off x="467544" y="843558"/>
            <a:ext cx="6105346" cy="1728192"/>
          </a:xfrm>
        </p:spPr>
        <p:txBody>
          <a:bodyPr/>
          <a:lstStyle/>
          <a:p>
            <a:pPr marL="0" indent="0">
              <a:buNone/>
            </a:pPr>
            <a:r>
              <a:rPr lang="zh-CN" altLang="en-US" sz="1800" b="1" dirty="0">
                <a:solidFill>
                  <a:srgbClr val="11576A"/>
                </a:solidFill>
                <a:latin typeface="张海山锐谐体2.0-授权联系：Samtype@QQ.com" pitchFamily="2" charset="-122"/>
                <a:ea typeface="张海山锐谐体2.0-授权联系：Samtype@QQ.com" pitchFamily="2" charset="-122"/>
              </a:rPr>
              <a:t>■</a:t>
            </a:r>
            <a:r>
              <a:rPr lang="zh-CN" altLang="en-US" sz="2400" b="1" dirty="0">
                <a:solidFill>
                  <a:srgbClr val="11576A"/>
                </a:solidFill>
                <a:latin typeface="张海山锐谐体2.0-授权联系：Samtype@QQ.com" pitchFamily="2" charset="-122"/>
                <a:ea typeface="张海山锐谐体2.0-授权联系：Samtype@QQ.com" pitchFamily="2" charset="-122"/>
              </a:rPr>
              <a:t> </a:t>
            </a:r>
            <a:r>
              <a:rPr lang="en-US" altLang="zh-CN" sz="2000" b="1" dirty="0" smtClean="0">
                <a:solidFill>
                  <a:srgbClr val="11576A"/>
                </a:solidFill>
                <a:latin typeface="微软雅黑" panose="020B0503020204020204" pitchFamily="34" charset="-122"/>
                <a:ea typeface="微软雅黑" panose="020B0503020204020204" pitchFamily="34" charset="-122"/>
              </a:rPr>
              <a:t>Lab1</a:t>
            </a:r>
            <a:r>
              <a:rPr lang="en-US" altLang="zh-CN" sz="2000" b="1" dirty="0">
                <a:solidFill>
                  <a:srgbClr val="11576A"/>
                </a:solidFill>
                <a:latin typeface="微软雅黑" panose="020B0503020204020204" pitchFamily="34" charset="-122"/>
                <a:ea typeface="微软雅黑" panose="020B0503020204020204" pitchFamily="34" charset="-122"/>
              </a:rPr>
              <a:t>: </a:t>
            </a:r>
            <a:r>
              <a:rPr lang="en-US" altLang="zh-CN" sz="2000" b="1" dirty="0" smtClean="0">
                <a:solidFill>
                  <a:srgbClr val="11576A"/>
                </a:solidFill>
                <a:latin typeface="微软雅黑" panose="020B0503020204020204" pitchFamily="34" charset="-122"/>
                <a:ea typeface="微软雅黑" panose="020B0503020204020204" pitchFamily="34" charset="-122"/>
              </a:rPr>
              <a:t> </a:t>
            </a:r>
            <a:r>
              <a:rPr lang="en-US" altLang="zh-CN" sz="1600" b="1" dirty="0" err="1" smtClean="0">
                <a:solidFill>
                  <a:srgbClr val="11576A"/>
                </a:solidFill>
                <a:latin typeface="微软雅黑" panose="020B0503020204020204" pitchFamily="34" charset="-122"/>
                <a:ea typeface="微软雅黑" panose="020B0503020204020204" pitchFamily="34" charset="-122"/>
              </a:rPr>
              <a:t>Bootloader</a:t>
            </a:r>
            <a:r>
              <a:rPr lang="en-US" altLang="zh-CN" sz="1600" b="1" dirty="0" smtClean="0">
                <a:solidFill>
                  <a:srgbClr val="11576A"/>
                </a:solidFill>
                <a:latin typeface="微软雅黑" panose="020B0503020204020204" pitchFamily="34" charset="-122"/>
                <a:ea typeface="微软雅黑" panose="020B0503020204020204" pitchFamily="34" charset="-122"/>
              </a:rPr>
              <a:t>/Interrupt/Device </a:t>
            </a:r>
            <a:r>
              <a:rPr lang="en-US" altLang="zh-CN" sz="1600" b="1" dirty="0">
                <a:solidFill>
                  <a:srgbClr val="11576A"/>
                </a:solidFill>
                <a:latin typeface="微软雅黑" panose="020B0503020204020204" pitchFamily="34" charset="-122"/>
                <a:ea typeface="微软雅黑" panose="020B0503020204020204" pitchFamily="34" charset="-122"/>
              </a:rPr>
              <a:t>Driver</a:t>
            </a:r>
          </a:p>
          <a:p>
            <a:pPr marL="0" lvl="1" indent="0">
              <a:buNone/>
            </a:pPr>
            <a:r>
              <a:rPr lang="en-US" altLang="zh-CN" sz="1600" b="1" dirty="0">
                <a:solidFill>
                  <a:srgbClr val="11576A"/>
                </a:solidFill>
                <a:latin typeface="微软雅黑" panose="020B0503020204020204" pitchFamily="34" charset="-122"/>
                <a:ea typeface="微软雅黑" panose="020B0503020204020204" pitchFamily="34" charset="-122"/>
              </a:rPr>
              <a:t> </a:t>
            </a:r>
            <a:r>
              <a:rPr lang="en-US" altLang="zh-CN" sz="1600" b="1" dirty="0" smtClean="0">
                <a:solidFill>
                  <a:srgbClr val="11576A"/>
                </a:solidFill>
                <a:latin typeface="微软雅黑" panose="020B0503020204020204" pitchFamily="34" charset="-122"/>
                <a:ea typeface="微软雅黑" panose="020B0503020204020204" pitchFamily="34" charset="-122"/>
              </a:rPr>
              <a:t>    </a:t>
            </a:r>
            <a:r>
              <a:rPr lang="zh-CN" altLang="zh-CN" sz="1600" b="1" dirty="0" smtClean="0">
                <a:solidFill>
                  <a:srgbClr val="11576A"/>
                </a:solidFill>
                <a:latin typeface="微软雅黑" panose="020B0503020204020204" pitchFamily="34" charset="-122"/>
                <a:ea typeface="微软雅黑" panose="020B0503020204020204" pitchFamily="34" charset="-122"/>
              </a:rPr>
              <a:t>启动</a:t>
            </a:r>
            <a:r>
              <a:rPr lang="zh-CN" altLang="zh-CN" sz="1600" b="1" dirty="0">
                <a:solidFill>
                  <a:srgbClr val="11576A"/>
                </a:solidFill>
                <a:latin typeface="微软雅黑" panose="020B0503020204020204" pitchFamily="34" charset="-122"/>
                <a:ea typeface="微软雅黑" panose="020B0503020204020204" pitchFamily="34" charset="-122"/>
              </a:rPr>
              <a:t>操作系统的</a:t>
            </a:r>
            <a:r>
              <a:rPr lang="en-US" altLang="zh-CN" sz="1600" b="1" dirty="0" err="1">
                <a:solidFill>
                  <a:srgbClr val="11576A"/>
                </a:solidFill>
                <a:latin typeface="微软雅黑" panose="020B0503020204020204" pitchFamily="34" charset="-122"/>
                <a:ea typeface="微软雅黑" panose="020B0503020204020204" pitchFamily="34" charset="-122"/>
              </a:rPr>
              <a:t>bootloader</a:t>
            </a:r>
            <a:r>
              <a:rPr lang="zh-CN" altLang="zh-CN" sz="1600" b="1" dirty="0" smtClean="0">
                <a:solidFill>
                  <a:srgbClr val="11576A"/>
                </a:solidFill>
                <a:latin typeface="微软雅黑" panose="020B0503020204020204" pitchFamily="34" charset="-122"/>
                <a:ea typeface="微软雅黑" panose="020B0503020204020204" pitchFamily="34" charset="-122"/>
              </a:rPr>
              <a:t>，了解</a:t>
            </a:r>
            <a:r>
              <a:rPr lang="zh-CN" altLang="zh-CN" sz="1600" b="1" dirty="0">
                <a:solidFill>
                  <a:srgbClr val="11576A"/>
                </a:solidFill>
                <a:latin typeface="微软雅黑" panose="020B0503020204020204" pitchFamily="34" charset="-122"/>
                <a:ea typeface="微软雅黑" panose="020B0503020204020204" pitchFamily="34" charset="-122"/>
              </a:rPr>
              <a:t>操作系统启动前</a:t>
            </a:r>
            <a:r>
              <a:rPr lang="zh-CN" altLang="zh-CN" sz="1600" b="1" dirty="0" smtClean="0">
                <a:solidFill>
                  <a:srgbClr val="11576A"/>
                </a:solidFill>
                <a:latin typeface="微软雅黑" panose="020B0503020204020204" pitchFamily="34" charset="-122"/>
                <a:ea typeface="微软雅黑" panose="020B0503020204020204" pitchFamily="34" charset="-122"/>
              </a:rPr>
              <a:t>的</a:t>
            </a:r>
            <a:endParaRPr lang="en-US" altLang="zh-CN" sz="1600" b="1" dirty="0" smtClean="0">
              <a:solidFill>
                <a:srgbClr val="11576A"/>
              </a:solidFill>
              <a:latin typeface="微软雅黑" panose="020B0503020204020204" pitchFamily="34" charset="-122"/>
              <a:ea typeface="微软雅黑" panose="020B0503020204020204" pitchFamily="34" charset="-122"/>
            </a:endParaRPr>
          </a:p>
          <a:p>
            <a:pPr marL="0" lvl="1" indent="0">
              <a:buNone/>
            </a:pPr>
            <a:r>
              <a:rPr lang="en-US" altLang="zh-CN" sz="1600" b="1" dirty="0" smtClean="0">
                <a:solidFill>
                  <a:srgbClr val="11576A"/>
                </a:solidFill>
                <a:latin typeface="微软雅黑" panose="020B0503020204020204" pitchFamily="34" charset="-122"/>
                <a:ea typeface="微软雅黑" panose="020B0503020204020204" pitchFamily="34" charset="-122"/>
              </a:rPr>
              <a:t>     </a:t>
            </a:r>
            <a:r>
              <a:rPr lang="zh-CN" altLang="zh-CN" sz="1600" b="1" dirty="0" smtClean="0">
                <a:solidFill>
                  <a:srgbClr val="11576A"/>
                </a:solidFill>
                <a:latin typeface="微软雅黑" panose="020B0503020204020204" pitchFamily="34" charset="-122"/>
                <a:ea typeface="微软雅黑" panose="020B0503020204020204" pitchFamily="34" charset="-122"/>
              </a:rPr>
              <a:t>状态和</a:t>
            </a:r>
            <a:r>
              <a:rPr lang="zh-CN" altLang="zh-CN" sz="1600" b="1" dirty="0">
                <a:solidFill>
                  <a:srgbClr val="11576A"/>
                </a:solidFill>
                <a:latin typeface="微软雅黑" panose="020B0503020204020204" pitchFamily="34" charset="-122"/>
                <a:ea typeface="微软雅黑" panose="020B0503020204020204" pitchFamily="34" charset="-122"/>
              </a:rPr>
              <a:t>要做的准备工作，了解运行操作系统的硬件支持</a:t>
            </a:r>
            <a:r>
              <a:rPr lang="zh-CN" altLang="zh-CN" sz="1600" b="1" dirty="0" smtClean="0">
                <a:solidFill>
                  <a:srgbClr val="11576A"/>
                </a:solidFill>
                <a:latin typeface="微软雅黑" panose="020B0503020204020204" pitchFamily="34" charset="-122"/>
                <a:ea typeface="微软雅黑" panose="020B0503020204020204" pitchFamily="34" charset="-122"/>
              </a:rPr>
              <a:t>，</a:t>
            </a:r>
            <a:endParaRPr lang="en-US" altLang="zh-CN" sz="1600" b="1" dirty="0" smtClean="0">
              <a:solidFill>
                <a:srgbClr val="11576A"/>
              </a:solidFill>
              <a:latin typeface="微软雅黑" panose="020B0503020204020204" pitchFamily="34" charset="-122"/>
              <a:ea typeface="微软雅黑" panose="020B0503020204020204" pitchFamily="34" charset="-122"/>
            </a:endParaRPr>
          </a:p>
          <a:p>
            <a:pPr marL="0" lvl="1" indent="0">
              <a:buNone/>
            </a:pPr>
            <a:r>
              <a:rPr lang="en-US" altLang="zh-CN" sz="1600" b="1" dirty="0">
                <a:solidFill>
                  <a:srgbClr val="11576A"/>
                </a:solidFill>
                <a:latin typeface="微软雅黑" panose="020B0503020204020204" pitchFamily="34" charset="-122"/>
                <a:ea typeface="微软雅黑" panose="020B0503020204020204" pitchFamily="34" charset="-122"/>
              </a:rPr>
              <a:t> </a:t>
            </a:r>
            <a:r>
              <a:rPr lang="en-US" altLang="zh-CN" sz="1600" b="1" dirty="0" smtClean="0">
                <a:solidFill>
                  <a:srgbClr val="11576A"/>
                </a:solidFill>
                <a:latin typeface="微软雅黑" panose="020B0503020204020204" pitchFamily="34" charset="-122"/>
                <a:ea typeface="微软雅黑" panose="020B0503020204020204" pitchFamily="34" charset="-122"/>
              </a:rPr>
              <a:t>    </a:t>
            </a:r>
            <a:r>
              <a:rPr lang="zh-CN" altLang="zh-CN" sz="1600" b="1" dirty="0" smtClean="0">
                <a:solidFill>
                  <a:srgbClr val="11576A"/>
                </a:solidFill>
                <a:latin typeface="微软雅黑" panose="020B0503020204020204" pitchFamily="34" charset="-122"/>
                <a:ea typeface="微软雅黑" panose="020B0503020204020204" pitchFamily="34" charset="-122"/>
              </a:rPr>
              <a:t>操作系统如何</a:t>
            </a:r>
            <a:r>
              <a:rPr lang="zh-CN" altLang="zh-CN" sz="1600" b="1" dirty="0">
                <a:solidFill>
                  <a:srgbClr val="11576A"/>
                </a:solidFill>
                <a:latin typeface="微软雅黑" panose="020B0503020204020204" pitchFamily="34" charset="-122"/>
                <a:ea typeface="微软雅黑" panose="020B0503020204020204" pitchFamily="34" charset="-122"/>
              </a:rPr>
              <a:t>加载到内存中，理解两类中断</a:t>
            </a:r>
            <a:r>
              <a:rPr lang="en-US" altLang="zh-CN" sz="1600" b="1" dirty="0">
                <a:solidFill>
                  <a:srgbClr val="11576A"/>
                </a:solidFill>
                <a:latin typeface="微软雅黑" panose="020B0503020204020204" pitchFamily="34" charset="-122"/>
                <a:ea typeface="微软雅黑" panose="020B0503020204020204" pitchFamily="34" charset="-122"/>
              </a:rPr>
              <a:t>--“</a:t>
            </a:r>
            <a:r>
              <a:rPr lang="zh-CN" altLang="zh-CN" sz="1600" b="1" dirty="0">
                <a:solidFill>
                  <a:srgbClr val="11576A"/>
                </a:solidFill>
                <a:latin typeface="微软雅黑" panose="020B0503020204020204" pitchFamily="34" charset="-122"/>
                <a:ea typeface="微软雅黑" panose="020B0503020204020204" pitchFamily="34" charset="-122"/>
              </a:rPr>
              <a:t>外设中断</a:t>
            </a:r>
            <a:r>
              <a:rPr lang="en-US" altLang="zh-CN" sz="1600" b="1" dirty="0">
                <a:solidFill>
                  <a:srgbClr val="11576A"/>
                </a:solidFill>
                <a:latin typeface="微软雅黑" panose="020B0503020204020204" pitchFamily="34" charset="-122"/>
                <a:ea typeface="微软雅黑" panose="020B0503020204020204" pitchFamily="34" charset="-122"/>
              </a:rPr>
              <a:t>”</a:t>
            </a:r>
            <a:r>
              <a:rPr lang="zh-CN" altLang="zh-CN" sz="1600" b="1" dirty="0" smtClean="0">
                <a:solidFill>
                  <a:srgbClr val="11576A"/>
                </a:solidFill>
                <a:latin typeface="微软雅黑" panose="020B0503020204020204" pitchFamily="34" charset="-122"/>
                <a:ea typeface="微软雅黑" panose="020B0503020204020204" pitchFamily="34" charset="-122"/>
              </a:rPr>
              <a:t>，</a:t>
            </a:r>
            <a:r>
              <a:rPr lang="en-US" altLang="zh-CN" sz="1600" b="1" dirty="0" smtClean="0">
                <a:solidFill>
                  <a:srgbClr val="11576A"/>
                </a:solidFill>
                <a:latin typeface="微软雅黑" panose="020B0503020204020204" pitchFamily="34" charset="-122"/>
                <a:ea typeface="微软雅黑" panose="020B0503020204020204" pitchFamily="34" charset="-122"/>
              </a:rPr>
              <a:t>   </a:t>
            </a:r>
          </a:p>
          <a:p>
            <a:pPr marL="0" lvl="1" indent="0">
              <a:buNone/>
            </a:pPr>
            <a:r>
              <a:rPr lang="en-US" altLang="zh-CN" sz="1600" b="1" dirty="0">
                <a:solidFill>
                  <a:srgbClr val="11576A"/>
                </a:solidFill>
                <a:latin typeface="微软雅黑" panose="020B0503020204020204" pitchFamily="34" charset="-122"/>
                <a:ea typeface="微软雅黑" panose="020B0503020204020204" pitchFamily="34" charset="-122"/>
              </a:rPr>
              <a:t> </a:t>
            </a:r>
            <a:r>
              <a:rPr lang="en-US" altLang="zh-CN" sz="1600" b="1" dirty="0" smtClean="0">
                <a:solidFill>
                  <a:srgbClr val="11576A"/>
                </a:solidFill>
                <a:latin typeface="微软雅黑" panose="020B0503020204020204" pitchFamily="34" charset="-122"/>
                <a:ea typeface="微软雅黑" panose="020B0503020204020204" pitchFamily="34" charset="-122"/>
              </a:rPr>
              <a:t>   “</a:t>
            </a:r>
            <a:r>
              <a:rPr lang="zh-CN" altLang="zh-CN" sz="1600" b="1" dirty="0" smtClean="0">
                <a:solidFill>
                  <a:srgbClr val="11576A"/>
                </a:solidFill>
                <a:latin typeface="微软雅黑" panose="020B0503020204020204" pitchFamily="34" charset="-122"/>
                <a:ea typeface="微软雅黑" panose="020B0503020204020204" pitchFamily="34" charset="-122"/>
              </a:rPr>
              <a:t>陷阱</a:t>
            </a:r>
            <a:r>
              <a:rPr lang="zh-CN" altLang="zh-CN" sz="1600" b="1" dirty="0">
                <a:solidFill>
                  <a:srgbClr val="11576A"/>
                </a:solidFill>
                <a:latin typeface="微软雅黑" panose="020B0503020204020204" pitchFamily="34" charset="-122"/>
                <a:ea typeface="微软雅黑" panose="020B0503020204020204" pitchFamily="34" charset="-122"/>
              </a:rPr>
              <a:t>中断</a:t>
            </a:r>
            <a:r>
              <a:rPr lang="en-US" altLang="zh-CN" sz="1600" b="1" dirty="0">
                <a:solidFill>
                  <a:srgbClr val="11576A"/>
                </a:solidFill>
                <a:latin typeface="微软雅黑" panose="020B0503020204020204" pitchFamily="34" charset="-122"/>
                <a:ea typeface="微软雅黑" panose="020B0503020204020204" pitchFamily="34" charset="-122"/>
              </a:rPr>
              <a:t>”</a:t>
            </a:r>
            <a:r>
              <a:rPr lang="zh-CN" altLang="zh-CN" sz="1600" b="1" dirty="0">
                <a:solidFill>
                  <a:srgbClr val="11576A"/>
                </a:solidFill>
                <a:latin typeface="微软雅黑" panose="020B0503020204020204" pitchFamily="34" charset="-122"/>
                <a:ea typeface="微软雅黑" panose="020B0503020204020204" pitchFamily="34" charset="-122"/>
              </a:rPr>
              <a:t>等；</a:t>
            </a:r>
            <a:endParaRPr lang="en-US" altLang="zh-CN" sz="1600" b="1" dirty="0">
              <a:solidFill>
                <a:srgbClr val="11576A"/>
              </a:solidFill>
              <a:latin typeface="微软雅黑" panose="020B0503020204020204" pitchFamily="34" charset="-122"/>
              <a:ea typeface="微软雅黑" panose="020B0503020204020204" pitchFamily="34" charset="-122"/>
            </a:endParaRPr>
          </a:p>
        </p:txBody>
      </p:sp>
      <p:sp>
        <p:nvSpPr>
          <p:cNvPr id="15364" name="矩形 3"/>
          <p:cNvSpPr>
            <a:spLocks noChangeArrowheads="1"/>
          </p:cNvSpPr>
          <p:nvPr/>
        </p:nvSpPr>
        <p:spPr bwMode="auto">
          <a:xfrm>
            <a:off x="6660232" y="1357650"/>
            <a:ext cx="2160241" cy="31085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panose="020B0602030504020204" pitchFamily="34" charset="0"/>
                <a:ea typeface="永中宋体" charset="-122"/>
              </a:defRPr>
            </a:lvl1pPr>
            <a:lvl2pPr marL="742950" indent="-285750" eaLnBrk="0" hangingPunct="0">
              <a:defRPr sz="2400">
                <a:solidFill>
                  <a:schemeClr val="tx1"/>
                </a:solidFill>
                <a:latin typeface="Lucida Sans" panose="020B0602030504020204" pitchFamily="34" charset="0"/>
                <a:ea typeface="永中宋体" charset="-122"/>
              </a:defRPr>
            </a:lvl2pPr>
            <a:lvl3pPr marL="1143000" indent="-228600" eaLnBrk="0" hangingPunct="0">
              <a:defRPr sz="2400">
                <a:solidFill>
                  <a:schemeClr val="tx1"/>
                </a:solidFill>
                <a:latin typeface="Lucida Sans" panose="020B0602030504020204" pitchFamily="34" charset="0"/>
                <a:ea typeface="永中宋体" charset="-122"/>
              </a:defRPr>
            </a:lvl3pPr>
            <a:lvl4pPr marL="1600200" indent="-228600" eaLnBrk="0" hangingPunct="0">
              <a:defRPr sz="2400">
                <a:solidFill>
                  <a:schemeClr val="tx1"/>
                </a:solidFill>
                <a:latin typeface="Lucida Sans" panose="020B0602030504020204" pitchFamily="34" charset="0"/>
                <a:ea typeface="永中宋体" charset="-122"/>
              </a:defRPr>
            </a:lvl4pPr>
            <a:lvl5pPr marL="2057400" indent="-228600" eaLnBrk="0" hangingPunct="0">
              <a:defRPr sz="2400">
                <a:solidFill>
                  <a:schemeClr val="tx1"/>
                </a:solidFill>
                <a:latin typeface="Lucida Sans" panose="020B0602030504020204" pitchFamily="34" charset="0"/>
                <a:ea typeface="永中宋体"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9pPr>
          </a:lstStyle>
          <a:p>
            <a:pPr eaLnBrk="1" hangingPunct="1"/>
            <a:r>
              <a:rPr lang="en-US" altLang="zh-CN" sz="1400" b="1" dirty="0">
                <a:solidFill>
                  <a:srgbClr val="11576A"/>
                </a:solidFill>
              </a:rPr>
              <a:t>proj1 /</a:t>
            </a:r>
            <a:endParaRPr lang="zh-CN" altLang="zh-CN" sz="1400" b="1" dirty="0">
              <a:solidFill>
                <a:srgbClr val="11576A"/>
              </a:solidFill>
            </a:endParaRPr>
          </a:p>
          <a:p>
            <a:pPr eaLnBrk="1" hangingPunct="1"/>
            <a:r>
              <a:rPr lang="en-US" altLang="zh-CN" sz="1400" b="1" dirty="0">
                <a:solidFill>
                  <a:srgbClr val="11576A"/>
                </a:solidFill>
              </a:rPr>
              <a:t>|-- boot</a:t>
            </a:r>
            <a:endParaRPr lang="zh-CN" altLang="zh-CN" sz="1400" b="1" dirty="0">
              <a:solidFill>
                <a:srgbClr val="11576A"/>
              </a:solidFill>
            </a:endParaRPr>
          </a:p>
          <a:p>
            <a:pPr eaLnBrk="1" hangingPunct="1"/>
            <a:r>
              <a:rPr lang="en-US" altLang="zh-CN" sz="1400" b="1" dirty="0">
                <a:solidFill>
                  <a:srgbClr val="11576A"/>
                </a:solidFill>
              </a:rPr>
              <a:t>|   |-- </a:t>
            </a:r>
            <a:r>
              <a:rPr lang="en-US" altLang="zh-CN" sz="1400" b="1" dirty="0" err="1">
                <a:solidFill>
                  <a:srgbClr val="11576A"/>
                </a:solidFill>
              </a:rPr>
              <a:t>asm.h</a:t>
            </a:r>
            <a:endParaRPr lang="zh-CN" altLang="zh-CN" sz="1400" b="1" dirty="0">
              <a:solidFill>
                <a:srgbClr val="11576A"/>
              </a:solidFill>
            </a:endParaRPr>
          </a:p>
          <a:p>
            <a:pPr eaLnBrk="1" hangingPunct="1"/>
            <a:r>
              <a:rPr lang="en-US" altLang="zh-CN" sz="1400" b="1" dirty="0">
                <a:solidFill>
                  <a:srgbClr val="11576A"/>
                </a:solidFill>
              </a:rPr>
              <a:t>|   |-- </a:t>
            </a:r>
            <a:r>
              <a:rPr lang="en-US" altLang="zh-CN" sz="1400" b="1" dirty="0" err="1">
                <a:solidFill>
                  <a:srgbClr val="11576A"/>
                </a:solidFill>
              </a:rPr>
              <a:t>bootasm.S</a:t>
            </a:r>
            <a:endParaRPr lang="zh-CN" altLang="zh-CN" sz="1400" b="1" dirty="0">
              <a:solidFill>
                <a:srgbClr val="11576A"/>
              </a:solidFill>
            </a:endParaRPr>
          </a:p>
          <a:p>
            <a:pPr eaLnBrk="1" hangingPunct="1"/>
            <a:r>
              <a:rPr lang="en-US" altLang="zh-CN" sz="1400" b="1" dirty="0">
                <a:solidFill>
                  <a:srgbClr val="11576A"/>
                </a:solidFill>
              </a:rPr>
              <a:t>|   `-- </a:t>
            </a:r>
            <a:r>
              <a:rPr lang="en-US" altLang="zh-CN" sz="1400" b="1" dirty="0" err="1">
                <a:solidFill>
                  <a:srgbClr val="11576A"/>
                </a:solidFill>
              </a:rPr>
              <a:t>bootmain.c</a:t>
            </a:r>
            <a:endParaRPr lang="zh-CN" altLang="zh-CN" sz="1400" b="1" dirty="0">
              <a:solidFill>
                <a:srgbClr val="11576A"/>
              </a:solidFill>
            </a:endParaRPr>
          </a:p>
          <a:p>
            <a:pPr eaLnBrk="1" hangingPunct="1"/>
            <a:r>
              <a:rPr lang="en-US" altLang="zh-CN" sz="1400" b="1" dirty="0">
                <a:solidFill>
                  <a:srgbClr val="11576A"/>
                </a:solidFill>
              </a:rPr>
              <a:t>|-- libs</a:t>
            </a:r>
            <a:endParaRPr lang="zh-CN" altLang="zh-CN" sz="1400" b="1" dirty="0">
              <a:solidFill>
                <a:srgbClr val="11576A"/>
              </a:solidFill>
            </a:endParaRPr>
          </a:p>
          <a:p>
            <a:pPr eaLnBrk="1" hangingPunct="1"/>
            <a:r>
              <a:rPr lang="en-US" altLang="zh-CN" sz="1400" b="1" dirty="0">
                <a:solidFill>
                  <a:srgbClr val="11576A"/>
                </a:solidFill>
              </a:rPr>
              <a:t>|   |-- </a:t>
            </a:r>
            <a:r>
              <a:rPr lang="en-US" altLang="zh-CN" sz="1400" b="1" dirty="0" err="1">
                <a:solidFill>
                  <a:srgbClr val="11576A"/>
                </a:solidFill>
              </a:rPr>
              <a:t>types.h</a:t>
            </a:r>
            <a:endParaRPr lang="zh-CN" altLang="zh-CN" sz="1400" b="1" dirty="0">
              <a:solidFill>
                <a:srgbClr val="11576A"/>
              </a:solidFill>
            </a:endParaRPr>
          </a:p>
          <a:p>
            <a:pPr eaLnBrk="1" hangingPunct="1"/>
            <a:r>
              <a:rPr lang="en-US" altLang="zh-CN" sz="1400" b="1" dirty="0">
                <a:solidFill>
                  <a:srgbClr val="11576A"/>
                </a:solidFill>
              </a:rPr>
              <a:t>|   `-- x86.h</a:t>
            </a:r>
            <a:endParaRPr lang="zh-CN" altLang="zh-CN" sz="1400" b="1" dirty="0">
              <a:solidFill>
                <a:srgbClr val="11576A"/>
              </a:solidFill>
            </a:endParaRPr>
          </a:p>
          <a:p>
            <a:pPr eaLnBrk="1" hangingPunct="1"/>
            <a:r>
              <a:rPr lang="en-US" altLang="zh-CN" sz="1400" b="1" dirty="0">
                <a:solidFill>
                  <a:srgbClr val="11576A"/>
                </a:solidFill>
              </a:rPr>
              <a:t>|-- </a:t>
            </a:r>
            <a:r>
              <a:rPr lang="en-US" altLang="zh-CN" sz="1400" b="1" dirty="0" err="1">
                <a:solidFill>
                  <a:srgbClr val="11576A"/>
                </a:solidFill>
              </a:rPr>
              <a:t>Makefile</a:t>
            </a:r>
            <a:endParaRPr lang="zh-CN" altLang="zh-CN" sz="1400" b="1" dirty="0">
              <a:solidFill>
                <a:srgbClr val="11576A"/>
              </a:solidFill>
            </a:endParaRPr>
          </a:p>
          <a:p>
            <a:pPr eaLnBrk="1" hangingPunct="1"/>
            <a:r>
              <a:rPr lang="en-US" altLang="zh-CN" sz="1400" b="1" dirty="0">
                <a:solidFill>
                  <a:srgbClr val="11576A"/>
                </a:solidFill>
              </a:rPr>
              <a:t>`-- tools</a:t>
            </a:r>
            <a:endParaRPr lang="zh-CN" altLang="zh-CN" sz="1400" b="1" dirty="0">
              <a:solidFill>
                <a:srgbClr val="11576A"/>
              </a:solidFill>
            </a:endParaRPr>
          </a:p>
          <a:p>
            <a:pPr eaLnBrk="1" hangingPunct="1"/>
            <a:r>
              <a:rPr lang="en-US" altLang="zh-CN" sz="1400" b="1" dirty="0">
                <a:solidFill>
                  <a:srgbClr val="11576A"/>
                </a:solidFill>
              </a:rPr>
              <a:t>    |-- function.mk</a:t>
            </a:r>
            <a:endParaRPr lang="zh-CN" altLang="zh-CN" sz="1400" b="1" dirty="0">
              <a:solidFill>
                <a:srgbClr val="11576A"/>
              </a:solidFill>
            </a:endParaRPr>
          </a:p>
          <a:p>
            <a:pPr eaLnBrk="1" hangingPunct="1"/>
            <a:r>
              <a:rPr lang="en-US" altLang="zh-CN" sz="1400" b="1" dirty="0">
                <a:solidFill>
                  <a:srgbClr val="11576A"/>
                </a:solidFill>
              </a:rPr>
              <a:t>    `-- </a:t>
            </a:r>
            <a:r>
              <a:rPr lang="en-US" altLang="zh-CN" sz="1400" b="1" dirty="0" err="1">
                <a:solidFill>
                  <a:srgbClr val="11576A"/>
                </a:solidFill>
              </a:rPr>
              <a:t>sign.c</a:t>
            </a:r>
            <a:endParaRPr lang="zh-CN" altLang="zh-CN" sz="1400" b="1" dirty="0">
              <a:solidFill>
                <a:srgbClr val="11576A"/>
              </a:solidFill>
            </a:endParaRPr>
          </a:p>
          <a:p>
            <a:pPr eaLnBrk="1" hangingPunct="1"/>
            <a:r>
              <a:rPr lang="en-US" altLang="zh-CN" sz="1400" b="1" dirty="0">
                <a:solidFill>
                  <a:srgbClr val="11576A"/>
                </a:solidFill>
              </a:rPr>
              <a:t> </a:t>
            </a:r>
            <a:endParaRPr lang="zh-CN" altLang="zh-CN" sz="1400" b="1" dirty="0">
              <a:solidFill>
                <a:srgbClr val="11576A"/>
              </a:solidFill>
            </a:endParaRPr>
          </a:p>
          <a:p>
            <a:pPr eaLnBrk="1" hangingPunct="1"/>
            <a:r>
              <a:rPr lang="en-US" altLang="zh-CN" sz="1400" b="1" dirty="0">
                <a:solidFill>
                  <a:srgbClr val="11576A"/>
                </a:solidFill>
              </a:rPr>
              <a:t>3 directories, 8 files</a:t>
            </a:r>
            <a:endParaRPr lang="zh-CN" altLang="zh-CN" sz="1400" b="1" dirty="0">
              <a:solidFill>
                <a:srgbClr val="11576A"/>
              </a:solidFill>
            </a:endParaRPr>
          </a:p>
        </p:txBody>
      </p:sp>
      <p:sp>
        <p:nvSpPr>
          <p:cNvPr id="7" name="Rectangle 3"/>
          <p:cNvSpPr txBox="1">
            <a:spLocks noChangeArrowheads="1"/>
          </p:cNvSpPr>
          <p:nvPr/>
        </p:nvSpPr>
        <p:spPr>
          <a:xfrm>
            <a:off x="3131840" y="195486"/>
            <a:ext cx="3610744" cy="85725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000" b="1" dirty="0" smtClean="0">
                <a:solidFill>
                  <a:srgbClr val="11576A"/>
                </a:solidFill>
                <a:latin typeface="微软雅黑" panose="020B0503020204020204" pitchFamily="34" charset="-122"/>
                <a:ea typeface="微软雅黑" panose="020B0503020204020204" pitchFamily="34" charset="-122"/>
                <a:cs typeface="+mn-cs"/>
              </a:rPr>
              <a:t>实验课程设计</a:t>
            </a:r>
            <a:endParaRPr lang="zh-CN" altLang="en-US" sz="3000" b="1" dirty="0">
              <a:solidFill>
                <a:srgbClr val="11576A"/>
              </a:solidFill>
              <a:latin typeface="微软雅黑" panose="020B0503020204020204" pitchFamily="34" charset="-122"/>
              <a:ea typeface="微软雅黑" panose="020B0503020204020204" pitchFamily="34" charset="-122"/>
              <a:cs typeface="+mn-cs"/>
            </a:endParaRPr>
          </a:p>
        </p:txBody>
      </p:sp>
      <p:pic>
        <p:nvPicPr>
          <p:cNvPr id="8" name="图片 7" descr="小点1.png"/>
          <p:cNvPicPr>
            <a:picLocks noChangeAspect="1"/>
          </p:cNvPicPr>
          <p:nvPr/>
        </p:nvPicPr>
        <p:blipFill>
          <a:blip r:embed="rId2" cstate="print"/>
          <a:stretch>
            <a:fillRect/>
          </a:stretch>
        </p:blipFill>
        <p:spPr>
          <a:xfrm>
            <a:off x="654484" y="1357650"/>
            <a:ext cx="144077" cy="148997"/>
          </a:xfrm>
          <a:prstGeom prst="rect">
            <a:avLst/>
          </a:prstGeom>
        </p:spPr>
      </p:pic>
      <p:sp>
        <p:nvSpPr>
          <p:cNvPr id="9" name="矩形 4"/>
          <p:cNvSpPr>
            <a:spLocks noChangeArrowheads="1"/>
          </p:cNvSpPr>
          <p:nvPr/>
        </p:nvSpPr>
        <p:spPr bwMode="auto">
          <a:xfrm>
            <a:off x="820286" y="2502903"/>
            <a:ext cx="4023122" cy="2169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Lucida Sans" panose="020B0602030504020204" pitchFamily="34" charset="0"/>
                <a:ea typeface="永中宋体" charset="-122"/>
              </a:defRPr>
            </a:lvl1pPr>
            <a:lvl2pPr marL="742950" indent="-285750" eaLnBrk="0" hangingPunct="0">
              <a:defRPr sz="2400">
                <a:solidFill>
                  <a:schemeClr val="tx1"/>
                </a:solidFill>
                <a:latin typeface="Lucida Sans" panose="020B0602030504020204" pitchFamily="34" charset="0"/>
                <a:ea typeface="永中宋体" charset="-122"/>
              </a:defRPr>
            </a:lvl2pPr>
            <a:lvl3pPr marL="1143000" indent="-228600" eaLnBrk="0" hangingPunct="0">
              <a:defRPr sz="2400">
                <a:solidFill>
                  <a:schemeClr val="tx1"/>
                </a:solidFill>
                <a:latin typeface="Lucida Sans" panose="020B0602030504020204" pitchFamily="34" charset="0"/>
                <a:ea typeface="永中宋体" charset="-122"/>
              </a:defRPr>
            </a:lvl3pPr>
            <a:lvl4pPr marL="1600200" indent="-228600" eaLnBrk="0" hangingPunct="0">
              <a:defRPr sz="2400">
                <a:solidFill>
                  <a:schemeClr val="tx1"/>
                </a:solidFill>
                <a:latin typeface="Lucida Sans" panose="020B0602030504020204" pitchFamily="34" charset="0"/>
                <a:ea typeface="永中宋体" charset="-122"/>
              </a:defRPr>
            </a:lvl4pPr>
            <a:lvl5pPr marL="2057400" indent="-228600" eaLnBrk="0" hangingPunct="0">
              <a:defRPr sz="2400">
                <a:solidFill>
                  <a:schemeClr val="tx1"/>
                </a:solidFill>
                <a:latin typeface="Lucida Sans" panose="020B0602030504020204" pitchFamily="34" charset="0"/>
                <a:ea typeface="永中宋体"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9pPr>
          </a:lstStyle>
          <a:p>
            <a:pPr eaLnBrk="1" hangingPunct="1">
              <a:buFont typeface="Arial" panose="020B0604020202020204" pitchFamily="34" charset="0"/>
              <a:buChar char="•"/>
            </a:pPr>
            <a:r>
              <a:rPr lang="ar-SA" altLang="zh-CN" sz="1500" b="1" dirty="0" smtClean="0">
                <a:solidFill>
                  <a:srgbClr val="11576A"/>
                </a:solidFill>
                <a:latin typeface="微软雅黑" panose="020B0503020204020204" pitchFamily="34" charset="-122"/>
                <a:ea typeface="微软雅黑" panose="020B0503020204020204" pitchFamily="34" charset="-122"/>
              </a:rPr>
              <a:t>基于分段机制的存储管理</a:t>
            </a:r>
            <a:endParaRPr lang="zh-CN" altLang="zh-CN" sz="1500" b="1" dirty="0">
              <a:solidFill>
                <a:srgbClr val="11576A"/>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Char char="•"/>
            </a:pPr>
            <a:r>
              <a:rPr lang="ar-SA" altLang="zh-CN" sz="1500" b="1" dirty="0">
                <a:solidFill>
                  <a:srgbClr val="11576A"/>
                </a:solidFill>
                <a:latin typeface="微软雅黑" panose="020B0503020204020204" pitchFamily="34" charset="-122"/>
                <a:ea typeface="微软雅黑" panose="020B0503020204020204" pitchFamily="34" charset="-122"/>
              </a:rPr>
              <a:t>设备管理的基本概念</a:t>
            </a:r>
            <a:endParaRPr lang="zh-CN" altLang="zh-CN" sz="1500" b="1" dirty="0">
              <a:solidFill>
                <a:srgbClr val="11576A"/>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Char char="•"/>
            </a:pPr>
            <a:r>
              <a:rPr lang="en-US" altLang="zh-CN" sz="1500" b="1" dirty="0">
                <a:solidFill>
                  <a:srgbClr val="11576A"/>
                </a:solidFill>
                <a:latin typeface="微软雅黑" panose="020B0503020204020204" pitchFamily="34" charset="-122"/>
                <a:ea typeface="微软雅黑" panose="020B0503020204020204" pitchFamily="34" charset="-122"/>
              </a:rPr>
              <a:t>PC</a:t>
            </a:r>
            <a:r>
              <a:rPr lang="ar-SA" altLang="zh-CN" sz="1500" b="1" dirty="0">
                <a:solidFill>
                  <a:srgbClr val="11576A"/>
                </a:solidFill>
                <a:latin typeface="微软雅黑" panose="020B0503020204020204" pitchFamily="34" charset="-122"/>
                <a:ea typeface="微软雅黑" panose="020B0503020204020204" pitchFamily="34" charset="-122"/>
              </a:rPr>
              <a:t>启动</a:t>
            </a:r>
            <a:r>
              <a:rPr lang="en-US" altLang="zh-CN" sz="1500" b="1" dirty="0" err="1">
                <a:solidFill>
                  <a:srgbClr val="11576A"/>
                </a:solidFill>
                <a:latin typeface="微软雅黑" panose="020B0503020204020204" pitchFamily="34" charset="-122"/>
                <a:ea typeface="微软雅黑" panose="020B0503020204020204" pitchFamily="34" charset="-122"/>
              </a:rPr>
              <a:t>bootloader</a:t>
            </a:r>
            <a:r>
              <a:rPr lang="ar-SA" altLang="zh-CN" sz="1500" b="1" dirty="0">
                <a:solidFill>
                  <a:srgbClr val="11576A"/>
                </a:solidFill>
                <a:latin typeface="微软雅黑" panose="020B0503020204020204" pitchFamily="34" charset="-122"/>
                <a:ea typeface="微软雅黑" panose="020B0503020204020204" pitchFamily="34" charset="-122"/>
              </a:rPr>
              <a:t>的过程</a:t>
            </a:r>
            <a:endParaRPr lang="zh-CN" altLang="zh-CN" sz="1500" b="1" dirty="0">
              <a:solidFill>
                <a:srgbClr val="11576A"/>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Char char="•"/>
            </a:pPr>
            <a:r>
              <a:rPr lang="en-US" altLang="zh-CN" sz="1500" b="1" dirty="0" err="1">
                <a:solidFill>
                  <a:srgbClr val="11576A"/>
                </a:solidFill>
                <a:latin typeface="微软雅黑" panose="020B0503020204020204" pitchFamily="34" charset="-122"/>
                <a:ea typeface="微软雅黑" panose="020B0503020204020204" pitchFamily="34" charset="-122"/>
              </a:rPr>
              <a:t>bootloader</a:t>
            </a:r>
            <a:r>
              <a:rPr lang="ar-SA" altLang="zh-CN" sz="1500" b="1" dirty="0">
                <a:solidFill>
                  <a:srgbClr val="11576A"/>
                </a:solidFill>
                <a:latin typeface="微软雅黑" panose="020B0503020204020204" pitchFamily="34" charset="-122"/>
                <a:ea typeface="微软雅黑" panose="020B0503020204020204" pitchFamily="34" charset="-122"/>
              </a:rPr>
              <a:t>的文件组成</a:t>
            </a:r>
            <a:endParaRPr lang="zh-CN" altLang="zh-CN" sz="1500" b="1" dirty="0">
              <a:solidFill>
                <a:srgbClr val="11576A"/>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Char char="•"/>
            </a:pPr>
            <a:r>
              <a:rPr lang="ar-SA" altLang="zh-CN" sz="1500" b="1" dirty="0">
                <a:solidFill>
                  <a:srgbClr val="11576A"/>
                </a:solidFill>
                <a:latin typeface="微软雅黑" panose="020B0503020204020204" pitchFamily="34" charset="-122"/>
                <a:ea typeface="微软雅黑" panose="020B0503020204020204" pitchFamily="34" charset="-122"/>
              </a:rPr>
              <a:t>编译运行</a:t>
            </a:r>
            <a:r>
              <a:rPr lang="en-US" altLang="zh-CN" sz="1500" b="1" dirty="0" err="1">
                <a:solidFill>
                  <a:srgbClr val="11576A"/>
                </a:solidFill>
                <a:latin typeface="微软雅黑" panose="020B0503020204020204" pitchFamily="34" charset="-122"/>
                <a:ea typeface="微软雅黑" panose="020B0503020204020204" pitchFamily="34" charset="-122"/>
              </a:rPr>
              <a:t>bootloader</a:t>
            </a:r>
            <a:r>
              <a:rPr lang="ar-SA" altLang="zh-CN" sz="1500" b="1" dirty="0">
                <a:solidFill>
                  <a:srgbClr val="11576A"/>
                </a:solidFill>
                <a:latin typeface="微软雅黑" panose="020B0503020204020204" pitchFamily="34" charset="-122"/>
                <a:ea typeface="微软雅黑" panose="020B0503020204020204" pitchFamily="34" charset="-122"/>
              </a:rPr>
              <a:t>的过程</a:t>
            </a:r>
            <a:endParaRPr lang="zh-CN" altLang="zh-CN" sz="1500" b="1" dirty="0">
              <a:solidFill>
                <a:srgbClr val="11576A"/>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Char char="•"/>
            </a:pPr>
            <a:r>
              <a:rPr lang="ar-SA" altLang="zh-CN" sz="1500" b="1" dirty="0">
                <a:solidFill>
                  <a:srgbClr val="11576A"/>
                </a:solidFill>
                <a:latin typeface="微软雅黑" panose="020B0503020204020204" pitchFamily="34" charset="-122"/>
                <a:ea typeface="微软雅黑" panose="020B0503020204020204" pitchFamily="34" charset="-122"/>
              </a:rPr>
              <a:t>调试</a:t>
            </a:r>
            <a:r>
              <a:rPr lang="en-US" altLang="zh-CN" sz="1500" b="1" dirty="0" err="1">
                <a:solidFill>
                  <a:srgbClr val="11576A"/>
                </a:solidFill>
                <a:latin typeface="微软雅黑" panose="020B0503020204020204" pitchFamily="34" charset="-122"/>
                <a:ea typeface="微软雅黑" panose="020B0503020204020204" pitchFamily="34" charset="-122"/>
              </a:rPr>
              <a:t>bootloader</a:t>
            </a:r>
            <a:r>
              <a:rPr lang="ar-SA" altLang="zh-CN" sz="1500" b="1" dirty="0">
                <a:solidFill>
                  <a:srgbClr val="11576A"/>
                </a:solidFill>
                <a:latin typeface="微软雅黑" panose="020B0503020204020204" pitchFamily="34" charset="-122"/>
                <a:ea typeface="微软雅黑" panose="020B0503020204020204" pitchFamily="34" charset="-122"/>
              </a:rPr>
              <a:t>的方法</a:t>
            </a:r>
            <a:endParaRPr lang="zh-CN" altLang="zh-CN" sz="1500" b="1" dirty="0">
              <a:solidFill>
                <a:srgbClr val="11576A"/>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Char char="•"/>
            </a:pPr>
            <a:r>
              <a:rPr lang="ar-SA" altLang="zh-CN" sz="1500" b="1" dirty="0">
                <a:solidFill>
                  <a:srgbClr val="11576A"/>
                </a:solidFill>
                <a:latin typeface="微软雅黑" panose="020B0503020204020204" pitchFamily="34" charset="-122"/>
                <a:ea typeface="微软雅黑" panose="020B0503020204020204" pitchFamily="34" charset="-122"/>
              </a:rPr>
              <a:t>在汇编级了解栈的结构和处理过程</a:t>
            </a:r>
            <a:endParaRPr lang="zh-CN" altLang="zh-CN" sz="1500" b="1" dirty="0">
              <a:solidFill>
                <a:srgbClr val="11576A"/>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Char char="•"/>
            </a:pPr>
            <a:r>
              <a:rPr lang="ar-SA" altLang="zh-CN" sz="1500" b="1" dirty="0">
                <a:solidFill>
                  <a:srgbClr val="11576A"/>
                </a:solidFill>
                <a:latin typeface="微软雅黑" panose="020B0503020204020204" pitchFamily="34" charset="-122"/>
                <a:ea typeface="微软雅黑" panose="020B0503020204020204" pitchFamily="34" charset="-122"/>
              </a:rPr>
              <a:t>中断处理机制</a:t>
            </a:r>
            <a:endParaRPr lang="zh-CN" altLang="zh-CN" sz="1500" b="1" dirty="0">
              <a:solidFill>
                <a:srgbClr val="11576A"/>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Char char="•"/>
            </a:pPr>
            <a:r>
              <a:rPr lang="ar-SA" altLang="zh-CN" sz="1500" b="1" dirty="0">
                <a:solidFill>
                  <a:srgbClr val="11576A"/>
                </a:solidFill>
                <a:latin typeface="微软雅黑" panose="020B0503020204020204" pitchFamily="34" charset="-122"/>
                <a:ea typeface="微软雅黑" panose="020B0503020204020204" pitchFamily="34" charset="-122"/>
              </a:rPr>
              <a:t>通过串口</a:t>
            </a:r>
            <a:r>
              <a:rPr lang="en-US" altLang="zh-CN" sz="1500" b="1" dirty="0">
                <a:solidFill>
                  <a:srgbClr val="11576A"/>
                </a:solidFill>
                <a:latin typeface="微软雅黑" panose="020B0503020204020204" pitchFamily="34" charset="-122"/>
                <a:ea typeface="微软雅黑" panose="020B0503020204020204" pitchFamily="34" charset="-122"/>
              </a:rPr>
              <a:t>/</a:t>
            </a:r>
            <a:r>
              <a:rPr lang="ar-SA" altLang="zh-CN" sz="1500" b="1" dirty="0">
                <a:solidFill>
                  <a:srgbClr val="11576A"/>
                </a:solidFill>
                <a:latin typeface="微软雅黑" panose="020B0503020204020204" pitchFamily="34" charset="-122"/>
                <a:ea typeface="微软雅黑" panose="020B0503020204020204" pitchFamily="34" charset="-122"/>
              </a:rPr>
              <a:t>并口</a:t>
            </a:r>
            <a:r>
              <a:rPr lang="en-US" altLang="zh-CN" sz="1500" b="1" dirty="0">
                <a:solidFill>
                  <a:srgbClr val="11576A"/>
                </a:solidFill>
                <a:latin typeface="微软雅黑" panose="020B0503020204020204" pitchFamily="34" charset="-122"/>
                <a:ea typeface="微软雅黑" panose="020B0503020204020204" pitchFamily="34" charset="-122"/>
              </a:rPr>
              <a:t>/CGA</a:t>
            </a:r>
            <a:r>
              <a:rPr lang="ar-SA" altLang="zh-CN" sz="1500" b="1" dirty="0">
                <a:solidFill>
                  <a:srgbClr val="11576A"/>
                </a:solidFill>
                <a:latin typeface="微软雅黑" panose="020B0503020204020204" pitchFamily="34" charset="-122"/>
                <a:ea typeface="微软雅黑" panose="020B0503020204020204" pitchFamily="34" charset="-122"/>
              </a:rPr>
              <a:t>输出字符的方法</a:t>
            </a:r>
            <a:endParaRPr lang="zh-CN" altLang="zh-CN" sz="1500" b="1" dirty="0">
              <a:solidFill>
                <a:srgbClr val="11576A"/>
              </a:solidFill>
              <a:latin typeface="微软雅黑" panose="020B0503020204020204" pitchFamily="34" charset="-122"/>
              <a:ea typeface="微软雅黑" panose="020B0503020204020204" pitchFamily="34"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467544" y="1203598"/>
            <a:ext cx="4762872" cy="1227583"/>
          </a:xfrm>
        </p:spPr>
        <p:txBody>
          <a:bodyPr/>
          <a:lstStyle/>
          <a:p>
            <a:pPr marL="0" indent="0">
              <a:buNone/>
            </a:pPr>
            <a:r>
              <a:rPr lang="zh-CN" altLang="en-US" sz="1800" b="1" dirty="0">
                <a:solidFill>
                  <a:srgbClr val="11576A"/>
                </a:solidFill>
                <a:latin typeface="张海山锐谐体2.0-授权联系：Samtype@QQ.com" pitchFamily="2" charset="-122"/>
                <a:ea typeface="张海山锐谐体2.0-授权联系：Samtype@QQ.com" pitchFamily="2" charset="-122"/>
              </a:rPr>
              <a:t>■</a:t>
            </a:r>
            <a:r>
              <a:rPr lang="zh-CN" altLang="en-US" sz="2800" b="1" dirty="0">
                <a:solidFill>
                  <a:srgbClr val="11576A"/>
                </a:solidFill>
                <a:latin typeface="张海山锐谐体2.0-授权联系：Samtype@QQ.com" pitchFamily="2" charset="-122"/>
                <a:ea typeface="张海山锐谐体2.0-授权联系：Samtype@QQ.com" pitchFamily="2" charset="-122"/>
              </a:rPr>
              <a:t> </a:t>
            </a:r>
            <a:r>
              <a:rPr lang="en-US" altLang="zh-CN" sz="2000" b="1" dirty="0" smtClean="0">
                <a:solidFill>
                  <a:srgbClr val="11576A"/>
                </a:solidFill>
                <a:latin typeface="微软雅黑" panose="020B0503020204020204" pitchFamily="34" charset="-122"/>
                <a:ea typeface="微软雅黑" panose="020B0503020204020204" pitchFamily="34" charset="-122"/>
              </a:rPr>
              <a:t>Lab2:  </a:t>
            </a:r>
            <a:r>
              <a:rPr lang="zh-CN" altLang="en-US" sz="1800" b="1" dirty="0" smtClean="0">
                <a:solidFill>
                  <a:srgbClr val="11576A"/>
                </a:solidFill>
                <a:latin typeface="微软雅黑" panose="020B0503020204020204" pitchFamily="34" charset="-122"/>
                <a:ea typeface="微软雅黑" panose="020B0503020204020204" pitchFamily="34" charset="-122"/>
              </a:rPr>
              <a:t>物理内存管理</a:t>
            </a:r>
            <a:endParaRPr lang="en-US" altLang="zh-CN" sz="1800" b="1" dirty="0">
              <a:solidFill>
                <a:srgbClr val="11576A"/>
              </a:solidFill>
              <a:latin typeface="微软雅黑" panose="020B0503020204020204" pitchFamily="34" charset="-122"/>
              <a:ea typeface="微软雅黑" panose="020B0503020204020204" pitchFamily="34" charset="-122"/>
            </a:endParaRPr>
          </a:p>
          <a:p>
            <a:pPr marL="457200" lvl="1" indent="0">
              <a:buNone/>
            </a:pPr>
            <a:r>
              <a:rPr lang="zh-CN" altLang="zh-CN" sz="1800" b="1" dirty="0" smtClean="0">
                <a:solidFill>
                  <a:srgbClr val="11576A"/>
                </a:solidFill>
                <a:latin typeface="微软雅黑" panose="020B0503020204020204" pitchFamily="34" charset="-122"/>
                <a:ea typeface="微软雅黑" panose="020B0503020204020204" pitchFamily="34" charset="-122"/>
              </a:rPr>
              <a:t>理解</a:t>
            </a:r>
            <a:r>
              <a:rPr lang="en-US" altLang="zh-CN" sz="1800" b="1" dirty="0">
                <a:solidFill>
                  <a:srgbClr val="11576A"/>
                </a:solidFill>
                <a:latin typeface="微软雅黑" panose="020B0503020204020204" pitchFamily="34" charset="-122"/>
                <a:ea typeface="微软雅黑" panose="020B0503020204020204" pitchFamily="34" charset="-122"/>
              </a:rPr>
              <a:t>x86</a:t>
            </a:r>
            <a:r>
              <a:rPr lang="zh-CN" altLang="zh-CN" sz="1800" b="1" dirty="0">
                <a:solidFill>
                  <a:srgbClr val="11576A"/>
                </a:solidFill>
                <a:latin typeface="微软雅黑" panose="020B0503020204020204" pitchFamily="34" charset="-122"/>
                <a:ea typeface="微软雅黑" panose="020B0503020204020204" pitchFamily="34" charset="-122"/>
              </a:rPr>
              <a:t>分段</a:t>
            </a:r>
            <a:r>
              <a:rPr lang="en-US" altLang="zh-CN" sz="1800" b="1" dirty="0">
                <a:solidFill>
                  <a:srgbClr val="11576A"/>
                </a:solidFill>
                <a:latin typeface="微软雅黑" panose="020B0503020204020204" pitchFamily="34" charset="-122"/>
                <a:ea typeface="微软雅黑" panose="020B0503020204020204" pitchFamily="34" charset="-122"/>
              </a:rPr>
              <a:t>/</a:t>
            </a:r>
            <a:r>
              <a:rPr lang="zh-CN" altLang="zh-CN" sz="1800" b="1" dirty="0">
                <a:solidFill>
                  <a:srgbClr val="11576A"/>
                </a:solidFill>
                <a:latin typeface="微软雅黑" panose="020B0503020204020204" pitchFamily="34" charset="-122"/>
                <a:ea typeface="微软雅黑" panose="020B0503020204020204" pitchFamily="34" charset="-122"/>
              </a:rPr>
              <a:t>分页模式，了解操作系统如何</a:t>
            </a:r>
            <a:r>
              <a:rPr lang="zh-CN" altLang="zh-CN" sz="1800" b="1" dirty="0" smtClean="0">
                <a:solidFill>
                  <a:srgbClr val="11576A"/>
                </a:solidFill>
                <a:latin typeface="微软雅黑" panose="020B0503020204020204" pitchFamily="34" charset="-122"/>
                <a:ea typeface="微软雅黑" panose="020B0503020204020204" pitchFamily="34" charset="-122"/>
              </a:rPr>
              <a:t>管理</a:t>
            </a:r>
            <a:r>
              <a:rPr lang="zh-CN" altLang="en-US" sz="1800" b="1" dirty="0" smtClean="0">
                <a:solidFill>
                  <a:srgbClr val="11576A"/>
                </a:solidFill>
                <a:latin typeface="微软雅黑" panose="020B0503020204020204" pitchFamily="34" charset="-122"/>
                <a:ea typeface="微软雅黑" panose="020B0503020204020204" pitchFamily="34" charset="-122"/>
              </a:rPr>
              <a:t>连续空间的</a:t>
            </a:r>
            <a:r>
              <a:rPr lang="zh-CN" altLang="zh-CN" sz="1800" b="1" dirty="0" smtClean="0">
                <a:solidFill>
                  <a:srgbClr val="11576A"/>
                </a:solidFill>
                <a:latin typeface="微软雅黑" panose="020B0503020204020204" pitchFamily="34" charset="-122"/>
                <a:ea typeface="微软雅黑" panose="020B0503020204020204" pitchFamily="34" charset="-122"/>
              </a:rPr>
              <a:t>物理内存</a:t>
            </a:r>
            <a:endParaRPr lang="en-US" altLang="zh-CN" sz="1800" b="1" dirty="0">
              <a:solidFill>
                <a:srgbClr val="11576A"/>
              </a:solidFill>
              <a:latin typeface="微软雅黑" panose="020B0503020204020204" pitchFamily="34" charset="-122"/>
              <a:ea typeface="微软雅黑" panose="020B0503020204020204" pitchFamily="34" charset="-122"/>
            </a:endParaRPr>
          </a:p>
          <a:p>
            <a:endParaRPr lang="zh-CN" altLang="en-US" b="1" dirty="0" smtClean="0">
              <a:solidFill>
                <a:srgbClr val="11576A"/>
              </a:solidFill>
              <a:latin typeface="微软雅黑" panose="020B0503020204020204" pitchFamily="34" charset="-122"/>
              <a:ea typeface="微软雅黑" panose="020B0503020204020204" pitchFamily="34" charset="-122"/>
            </a:endParaRPr>
          </a:p>
        </p:txBody>
      </p:sp>
      <p:sp>
        <p:nvSpPr>
          <p:cNvPr id="16388" name="矩形 3"/>
          <p:cNvSpPr>
            <a:spLocks noChangeArrowheads="1"/>
          </p:cNvSpPr>
          <p:nvPr/>
        </p:nvSpPr>
        <p:spPr bwMode="auto">
          <a:xfrm>
            <a:off x="981944" y="2431181"/>
            <a:ext cx="3429000"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Lucida Sans" panose="020B0602030504020204" pitchFamily="34" charset="0"/>
                <a:ea typeface="永中宋体" charset="-122"/>
              </a:defRPr>
            </a:lvl1pPr>
            <a:lvl2pPr marL="742950" indent="-285750" eaLnBrk="0" hangingPunct="0">
              <a:defRPr sz="2400">
                <a:solidFill>
                  <a:schemeClr val="tx1"/>
                </a:solidFill>
                <a:latin typeface="Lucida Sans" panose="020B0602030504020204" pitchFamily="34" charset="0"/>
                <a:ea typeface="永中宋体" charset="-122"/>
              </a:defRPr>
            </a:lvl2pPr>
            <a:lvl3pPr marL="1143000" indent="-228600" eaLnBrk="0" hangingPunct="0">
              <a:defRPr sz="2400">
                <a:solidFill>
                  <a:schemeClr val="tx1"/>
                </a:solidFill>
                <a:latin typeface="Lucida Sans" panose="020B0602030504020204" pitchFamily="34" charset="0"/>
                <a:ea typeface="永中宋体" charset="-122"/>
              </a:defRPr>
            </a:lvl3pPr>
            <a:lvl4pPr marL="1600200" indent="-228600" eaLnBrk="0" hangingPunct="0">
              <a:defRPr sz="2400">
                <a:solidFill>
                  <a:schemeClr val="tx1"/>
                </a:solidFill>
                <a:latin typeface="Lucida Sans" panose="020B0602030504020204" pitchFamily="34" charset="0"/>
                <a:ea typeface="永中宋体" charset="-122"/>
              </a:defRPr>
            </a:lvl4pPr>
            <a:lvl5pPr marL="2057400" indent="-228600" eaLnBrk="0" hangingPunct="0">
              <a:defRPr sz="2400">
                <a:solidFill>
                  <a:schemeClr val="tx1"/>
                </a:solidFill>
                <a:latin typeface="Lucida Sans" panose="020B0602030504020204" pitchFamily="34" charset="0"/>
                <a:ea typeface="永中宋体"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9pPr>
          </a:lstStyle>
          <a:p>
            <a:pPr eaLnBrk="1" hangingPunct="1">
              <a:buFont typeface="Arial" panose="020B0604020202020204" pitchFamily="34" charset="0"/>
              <a:buChar char="•"/>
            </a:pPr>
            <a:r>
              <a:rPr lang="zh-CN" altLang="en-US" sz="1600" b="1" dirty="0">
                <a:solidFill>
                  <a:srgbClr val="11576A"/>
                </a:solidFill>
                <a:latin typeface="微软雅黑" panose="020B0503020204020204" pitchFamily="34" charset="-122"/>
                <a:ea typeface="微软雅黑" panose="020B0503020204020204" pitchFamily="34" charset="-122"/>
              </a:rPr>
              <a:t>理解内存地址的转换和保护</a:t>
            </a:r>
          </a:p>
          <a:p>
            <a:pPr eaLnBrk="1" hangingPunct="1">
              <a:buFont typeface="Arial" panose="020B0604020202020204" pitchFamily="34" charset="0"/>
              <a:buChar char="•"/>
            </a:pPr>
            <a:r>
              <a:rPr lang="zh-CN" altLang="en-US" sz="1600" b="1" dirty="0">
                <a:solidFill>
                  <a:srgbClr val="11576A"/>
                </a:solidFill>
                <a:latin typeface="微软雅黑" panose="020B0503020204020204" pitchFamily="34" charset="-122"/>
                <a:ea typeface="微软雅黑" panose="020B0503020204020204" pitchFamily="34" charset="-122"/>
              </a:rPr>
              <a:t>实现</a:t>
            </a:r>
            <a:r>
              <a:rPr lang="zh-CN" altLang="en-US" sz="1600" b="1" dirty="0" smtClean="0">
                <a:solidFill>
                  <a:srgbClr val="11576A"/>
                </a:solidFill>
                <a:latin typeface="微软雅黑" panose="020B0503020204020204" pitchFamily="34" charset="-122"/>
                <a:ea typeface="微软雅黑" panose="020B0503020204020204" pitchFamily="34" charset="-122"/>
              </a:rPr>
              <a:t>页表</a:t>
            </a:r>
            <a:r>
              <a:rPr lang="zh-CN" altLang="en-US" sz="1600" b="1" dirty="0">
                <a:solidFill>
                  <a:srgbClr val="11576A"/>
                </a:solidFill>
                <a:latin typeface="微软雅黑" panose="020B0503020204020204" pitchFamily="34" charset="-122"/>
                <a:ea typeface="微软雅黑" panose="020B0503020204020204" pitchFamily="34" charset="-122"/>
              </a:rPr>
              <a:t>的建立和使用方法</a:t>
            </a:r>
          </a:p>
          <a:p>
            <a:pPr eaLnBrk="1" hangingPunct="1">
              <a:buFont typeface="Arial" panose="020B0604020202020204" pitchFamily="34" charset="0"/>
              <a:buChar char="•"/>
            </a:pPr>
            <a:r>
              <a:rPr lang="zh-CN" altLang="en-US" sz="1600" b="1" dirty="0">
                <a:solidFill>
                  <a:srgbClr val="11576A"/>
                </a:solidFill>
                <a:latin typeface="微软雅黑" panose="020B0503020204020204" pitchFamily="34" charset="-122"/>
                <a:ea typeface="微软雅黑" panose="020B0503020204020204" pitchFamily="34" charset="-122"/>
              </a:rPr>
              <a:t>实现</a:t>
            </a:r>
            <a:r>
              <a:rPr lang="zh-CN" altLang="en-US" sz="1600" b="1" dirty="0" smtClean="0">
                <a:solidFill>
                  <a:srgbClr val="11576A"/>
                </a:solidFill>
                <a:latin typeface="微软雅黑" panose="020B0503020204020204" pitchFamily="34" charset="-122"/>
                <a:ea typeface="微软雅黑" panose="020B0503020204020204" pitchFamily="34" charset="-122"/>
              </a:rPr>
              <a:t>物理内存</a:t>
            </a:r>
            <a:r>
              <a:rPr lang="zh-CN" altLang="en-US" sz="1600" b="1" dirty="0">
                <a:solidFill>
                  <a:srgbClr val="11576A"/>
                </a:solidFill>
                <a:latin typeface="微软雅黑" panose="020B0503020204020204" pitchFamily="34" charset="-122"/>
                <a:ea typeface="微软雅黑" panose="020B0503020204020204" pitchFamily="34" charset="-122"/>
              </a:rPr>
              <a:t>的管理方法</a:t>
            </a:r>
          </a:p>
          <a:p>
            <a:pPr eaLnBrk="1" hangingPunct="1">
              <a:buFont typeface="Arial" panose="020B0604020202020204" pitchFamily="34" charset="0"/>
              <a:buChar char="•"/>
            </a:pPr>
            <a:r>
              <a:rPr lang="zh-CN" altLang="en-US" sz="1600" b="1" dirty="0">
                <a:solidFill>
                  <a:srgbClr val="11576A"/>
                </a:solidFill>
                <a:latin typeface="微软雅黑" panose="020B0503020204020204" pitchFamily="34" charset="-122"/>
                <a:ea typeface="微软雅黑" panose="020B0503020204020204" pitchFamily="34" charset="-122"/>
              </a:rPr>
              <a:t>了解常用的减少碎片的</a:t>
            </a:r>
            <a:r>
              <a:rPr lang="zh-CN" altLang="en-US" sz="1600" b="1" dirty="0" smtClean="0">
                <a:solidFill>
                  <a:srgbClr val="11576A"/>
                </a:solidFill>
                <a:latin typeface="微软雅黑" panose="020B0503020204020204" pitchFamily="34" charset="-122"/>
                <a:ea typeface="微软雅黑" panose="020B0503020204020204" pitchFamily="34" charset="-122"/>
              </a:rPr>
              <a:t>方法</a:t>
            </a:r>
          </a:p>
        </p:txBody>
      </p:sp>
      <p:sp>
        <p:nvSpPr>
          <p:cNvPr id="7" name="Rectangle 3"/>
          <p:cNvSpPr txBox="1">
            <a:spLocks noChangeArrowheads="1"/>
          </p:cNvSpPr>
          <p:nvPr/>
        </p:nvSpPr>
        <p:spPr>
          <a:xfrm>
            <a:off x="3131840" y="195486"/>
            <a:ext cx="3610744" cy="85725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000" b="1" dirty="0" smtClean="0">
                <a:solidFill>
                  <a:srgbClr val="11576A"/>
                </a:solidFill>
                <a:latin typeface="微软雅黑" panose="020B0503020204020204" pitchFamily="34" charset="-122"/>
                <a:ea typeface="微软雅黑" panose="020B0503020204020204" pitchFamily="34" charset="-122"/>
                <a:cs typeface="+mn-cs"/>
              </a:rPr>
              <a:t>实验课程设计</a:t>
            </a:r>
            <a:endParaRPr lang="zh-CN" altLang="en-US" sz="3000" b="1" dirty="0">
              <a:solidFill>
                <a:srgbClr val="11576A"/>
              </a:solidFill>
              <a:latin typeface="微软雅黑" panose="020B0503020204020204" pitchFamily="34" charset="-122"/>
              <a:ea typeface="微软雅黑" panose="020B0503020204020204" pitchFamily="34" charset="-122"/>
              <a:cs typeface="+mn-cs"/>
            </a:endParaRPr>
          </a:p>
        </p:txBody>
      </p:sp>
      <p:pic>
        <p:nvPicPr>
          <p:cNvPr id="8" name="图片 7" descr="小点1.png"/>
          <p:cNvPicPr>
            <a:picLocks noChangeAspect="1"/>
          </p:cNvPicPr>
          <p:nvPr/>
        </p:nvPicPr>
        <p:blipFill>
          <a:blip r:embed="rId2" cstate="print"/>
          <a:stretch>
            <a:fillRect/>
          </a:stretch>
        </p:blipFill>
        <p:spPr>
          <a:xfrm>
            <a:off x="755576" y="1803639"/>
            <a:ext cx="144077" cy="148997"/>
          </a:xfrm>
          <a:prstGeom prst="rect">
            <a:avLst/>
          </a:prstGeom>
        </p:spPr>
      </p:pic>
      <p:pic>
        <p:nvPicPr>
          <p:cNvPr id="2" name="图片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436096" y="843558"/>
            <a:ext cx="3089648" cy="4176436"/>
          </a:xfrm>
          <a:prstGeom prst="rect">
            <a:avLst/>
          </a:prstGeom>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wipe(left)">
                                      <p:cBhvr>
                                        <p:cTn id="7" dur="500"/>
                                        <p:tgtEl>
                                          <p:spTgt spid="16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内容占位符 2"/>
          <p:cNvSpPr>
            <a:spLocks noGrp="1"/>
          </p:cNvSpPr>
          <p:nvPr>
            <p:ph idx="1"/>
          </p:nvPr>
        </p:nvSpPr>
        <p:spPr>
          <a:xfrm>
            <a:off x="395536" y="1203598"/>
            <a:ext cx="4896543" cy="3396854"/>
          </a:xfrm>
        </p:spPr>
        <p:txBody>
          <a:bodyPr/>
          <a:lstStyle/>
          <a:p>
            <a:pPr marL="0" indent="0">
              <a:buNone/>
            </a:pPr>
            <a:r>
              <a:rPr lang="zh-CN" altLang="en-US" sz="1800" b="1" dirty="0">
                <a:solidFill>
                  <a:srgbClr val="11576A"/>
                </a:solidFill>
                <a:latin typeface="张海山锐谐体2.0-授权联系：Samtype@QQ.com" pitchFamily="2" charset="-122"/>
                <a:ea typeface="张海山锐谐体2.0-授权联系：Samtype@QQ.com" pitchFamily="2" charset="-122"/>
              </a:rPr>
              <a:t>■</a:t>
            </a:r>
            <a:r>
              <a:rPr lang="zh-CN" altLang="en-US" sz="2000" b="1" dirty="0">
                <a:solidFill>
                  <a:srgbClr val="11576A"/>
                </a:solidFill>
                <a:latin typeface="张海山锐谐体2.0-授权联系：Samtype@QQ.com" pitchFamily="2" charset="-122"/>
                <a:ea typeface="张海山锐谐体2.0-授权联系：Samtype@QQ.com" pitchFamily="2" charset="-122"/>
              </a:rPr>
              <a:t> </a:t>
            </a:r>
            <a:r>
              <a:rPr lang="en-US" altLang="zh-CN" sz="2000" b="1" dirty="0" smtClean="0">
                <a:solidFill>
                  <a:srgbClr val="11576A"/>
                </a:solidFill>
                <a:latin typeface="微软雅黑" panose="020B0503020204020204" pitchFamily="34" charset="-122"/>
                <a:ea typeface="微软雅黑" panose="020B0503020204020204" pitchFamily="34" charset="-122"/>
              </a:rPr>
              <a:t>Lab3</a:t>
            </a:r>
            <a:r>
              <a:rPr lang="zh-CN" altLang="en-US" sz="2000" b="1" dirty="0" smtClean="0">
                <a:solidFill>
                  <a:srgbClr val="11576A"/>
                </a:solidFill>
                <a:latin typeface="微软雅黑" panose="020B0503020204020204" pitchFamily="34" charset="-122"/>
                <a:ea typeface="微软雅黑" panose="020B0503020204020204" pitchFamily="34" charset="-122"/>
              </a:rPr>
              <a:t>：</a:t>
            </a:r>
            <a:r>
              <a:rPr lang="zh-CN" altLang="en-US" sz="1800" b="1" dirty="0" smtClean="0">
                <a:solidFill>
                  <a:srgbClr val="11576A"/>
                </a:solidFill>
                <a:latin typeface="微软雅黑" panose="020B0503020204020204" pitchFamily="34" charset="-122"/>
                <a:ea typeface="微软雅黑" panose="020B0503020204020204" pitchFamily="34" charset="-122"/>
              </a:rPr>
              <a:t>虚拟内存管理</a:t>
            </a:r>
            <a:endParaRPr lang="en-US" altLang="zh-CN" sz="1800" b="1" dirty="0" smtClean="0">
              <a:solidFill>
                <a:srgbClr val="11576A"/>
              </a:solidFill>
              <a:latin typeface="微软雅黑" panose="020B0503020204020204" pitchFamily="34" charset="-122"/>
              <a:ea typeface="微软雅黑" panose="020B0503020204020204" pitchFamily="34" charset="-122"/>
            </a:endParaRPr>
          </a:p>
          <a:p>
            <a:pPr marL="457200" lvl="1" indent="0">
              <a:buNone/>
            </a:pPr>
            <a:r>
              <a:rPr lang="zh-CN" altLang="en-US" sz="1800" b="1" dirty="0" smtClean="0">
                <a:solidFill>
                  <a:srgbClr val="11576A"/>
                </a:solidFill>
                <a:latin typeface="微软雅黑" panose="020B0503020204020204" pitchFamily="34" charset="-122"/>
                <a:ea typeface="微软雅黑" panose="020B0503020204020204" pitchFamily="34" charset="-122"/>
              </a:rPr>
              <a:t>了解</a:t>
            </a:r>
            <a:r>
              <a:rPr lang="zh-CN" altLang="zh-CN" sz="1800" b="1" dirty="0" smtClean="0">
                <a:solidFill>
                  <a:srgbClr val="11576A"/>
                </a:solidFill>
                <a:latin typeface="微软雅黑" panose="020B0503020204020204" pitchFamily="34" charset="-122"/>
                <a:ea typeface="微软雅黑" panose="020B0503020204020204" pitchFamily="34" charset="-122"/>
              </a:rPr>
              <a:t>页表机制和换出（</a:t>
            </a:r>
            <a:r>
              <a:rPr lang="en-US" altLang="zh-CN" sz="1800" b="1" dirty="0" smtClean="0">
                <a:solidFill>
                  <a:srgbClr val="11576A"/>
                </a:solidFill>
                <a:latin typeface="微软雅黑" panose="020B0503020204020204" pitchFamily="34" charset="-122"/>
                <a:ea typeface="微软雅黑" panose="020B0503020204020204" pitchFamily="34" charset="-122"/>
              </a:rPr>
              <a:t>swap</a:t>
            </a:r>
            <a:r>
              <a:rPr lang="zh-CN" altLang="zh-CN" sz="1800" b="1" dirty="0" smtClean="0">
                <a:solidFill>
                  <a:srgbClr val="11576A"/>
                </a:solidFill>
                <a:latin typeface="微软雅黑" panose="020B0503020204020204" pitchFamily="34" charset="-122"/>
                <a:ea typeface="微软雅黑" panose="020B0503020204020204" pitchFamily="34" charset="-122"/>
              </a:rPr>
              <a:t>）机制，以及中断</a:t>
            </a:r>
            <a:r>
              <a:rPr lang="en-US" altLang="zh-CN" sz="1800" b="1" dirty="0" smtClean="0">
                <a:solidFill>
                  <a:srgbClr val="11576A"/>
                </a:solidFill>
                <a:latin typeface="微软雅黑" panose="020B0503020204020204" pitchFamily="34" charset="-122"/>
                <a:ea typeface="微软雅黑" panose="020B0503020204020204" pitchFamily="34" charset="-122"/>
              </a:rPr>
              <a:t>-“</a:t>
            </a:r>
            <a:r>
              <a:rPr lang="zh-CN" altLang="zh-CN" sz="1800" b="1" dirty="0" smtClean="0">
                <a:solidFill>
                  <a:srgbClr val="11576A"/>
                </a:solidFill>
                <a:latin typeface="微软雅黑" panose="020B0503020204020204" pitchFamily="34" charset="-122"/>
                <a:ea typeface="微软雅黑" panose="020B0503020204020204" pitchFamily="34" charset="-122"/>
              </a:rPr>
              <a:t>故障中断</a:t>
            </a:r>
            <a:r>
              <a:rPr lang="en-US" altLang="zh-CN" sz="1800" b="1" dirty="0" smtClean="0">
                <a:solidFill>
                  <a:srgbClr val="11576A"/>
                </a:solidFill>
                <a:latin typeface="微软雅黑" panose="020B0503020204020204" pitchFamily="34" charset="-122"/>
                <a:ea typeface="微软雅黑" panose="020B0503020204020204" pitchFamily="34" charset="-122"/>
              </a:rPr>
              <a:t>”</a:t>
            </a:r>
            <a:r>
              <a:rPr lang="zh-CN" altLang="zh-CN" sz="1800" b="1" dirty="0" smtClean="0">
                <a:solidFill>
                  <a:srgbClr val="11576A"/>
                </a:solidFill>
                <a:latin typeface="微软雅黑" panose="020B0503020204020204" pitchFamily="34" charset="-122"/>
                <a:ea typeface="微软雅黑" panose="020B0503020204020204" pitchFamily="34" charset="-122"/>
              </a:rPr>
              <a:t>、缺页故障处理等，基于页的内存替换算法；</a:t>
            </a:r>
            <a:endParaRPr lang="en-US" altLang="zh-CN" sz="1800" b="1" dirty="0" smtClean="0">
              <a:solidFill>
                <a:srgbClr val="11576A"/>
              </a:solidFill>
              <a:latin typeface="微软雅黑" panose="020B0503020204020204" pitchFamily="34" charset="-122"/>
              <a:ea typeface="微软雅黑" panose="020B0503020204020204" pitchFamily="34" charset="-122"/>
            </a:endParaRPr>
          </a:p>
        </p:txBody>
      </p:sp>
      <p:sp>
        <p:nvSpPr>
          <p:cNvPr id="17412" name="Rectangle 2"/>
          <p:cNvSpPr>
            <a:spLocks noChangeArrowheads="1"/>
          </p:cNvSpPr>
          <p:nvPr/>
        </p:nvSpPr>
        <p:spPr bwMode="auto">
          <a:xfrm>
            <a:off x="1143001" y="-184666"/>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Lucida Sans" panose="020B0602030504020204" pitchFamily="34" charset="0"/>
                <a:ea typeface="永中宋体" charset="-122"/>
              </a:defRPr>
            </a:lvl1pPr>
            <a:lvl2pPr marL="742950" indent="-285750" eaLnBrk="0" hangingPunct="0">
              <a:defRPr sz="2400">
                <a:solidFill>
                  <a:schemeClr val="tx1"/>
                </a:solidFill>
                <a:latin typeface="Lucida Sans" panose="020B0602030504020204" pitchFamily="34" charset="0"/>
                <a:ea typeface="永中宋体" charset="-122"/>
              </a:defRPr>
            </a:lvl2pPr>
            <a:lvl3pPr marL="1143000" indent="-228600" eaLnBrk="0" hangingPunct="0">
              <a:defRPr sz="2400">
                <a:solidFill>
                  <a:schemeClr val="tx1"/>
                </a:solidFill>
                <a:latin typeface="Lucida Sans" panose="020B0602030504020204" pitchFamily="34" charset="0"/>
                <a:ea typeface="永中宋体" charset="-122"/>
              </a:defRPr>
            </a:lvl3pPr>
            <a:lvl4pPr marL="1600200" indent="-228600" eaLnBrk="0" hangingPunct="0">
              <a:defRPr sz="2400">
                <a:solidFill>
                  <a:schemeClr val="tx1"/>
                </a:solidFill>
                <a:latin typeface="Lucida Sans" panose="020B0602030504020204" pitchFamily="34" charset="0"/>
                <a:ea typeface="永中宋体" charset="-122"/>
              </a:defRPr>
            </a:lvl4pPr>
            <a:lvl5pPr marL="2057400" indent="-228600" eaLnBrk="0" hangingPunct="0">
              <a:defRPr sz="2400">
                <a:solidFill>
                  <a:schemeClr val="tx1"/>
                </a:solidFill>
                <a:latin typeface="Lucida Sans" panose="020B0602030504020204" pitchFamily="34" charset="0"/>
                <a:ea typeface="永中宋体"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9pPr>
          </a:lstStyle>
          <a:p>
            <a:pPr eaLnBrk="1" hangingPunct="1"/>
            <a:endParaRPr lang="zh-CN" altLang="en-US" sz="1800"/>
          </a:p>
        </p:txBody>
      </p:sp>
      <p:sp>
        <p:nvSpPr>
          <p:cNvPr id="6" name="矩形 3"/>
          <p:cNvSpPr>
            <a:spLocks noChangeArrowheads="1"/>
          </p:cNvSpPr>
          <p:nvPr/>
        </p:nvSpPr>
        <p:spPr bwMode="auto">
          <a:xfrm>
            <a:off x="827645" y="2627015"/>
            <a:ext cx="432048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Lucida Sans" panose="020B0602030504020204" pitchFamily="34" charset="0"/>
                <a:ea typeface="永中宋体" charset="-122"/>
              </a:defRPr>
            </a:lvl1pPr>
            <a:lvl2pPr marL="742950" indent="-285750" eaLnBrk="0" hangingPunct="0">
              <a:defRPr sz="2400">
                <a:solidFill>
                  <a:schemeClr val="tx1"/>
                </a:solidFill>
                <a:latin typeface="Lucida Sans" panose="020B0602030504020204" pitchFamily="34" charset="0"/>
                <a:ea typeface="永中宋体" charset="-122"/>
              </a:defRPr>
            </a:lvl2pPr>
            <a:lvl3pPr marL="1143000" indent="-228600" eaLnBrk="0" hangingPunct="0">
              <a:defRPr sz="2400">
                <a:solidFill>
                  <a:schemeClr val="tx1"/>
                </a:solidFill>
                <a:latin typeface="Lucida Sans" panose="020B0602030504020204" pitchFamily="34" charset="0"/>
                <a:ea typeface="永中宋体" charset="-122"/>
              </a:defRPr>
            </a:lvl3pPr>
            <a:lvl4pPr marL="1600200" indent="-228600" eaLnBrk="0" hangingPunct="0">
              <a:defRPr sz="2400">
                <a:solidFill>
                  <a:schemeClr val="tx1"/>
                </a:solidFill>
                <a:latin typeface="Lucida Sans" panose="020B0602030504020204" pitchFamily="34" charset="0"/>
                <a:ea typeface="永中宋体" charset="-122"/>
              </a:defRPr>
            </a:lvl4pPr>
            <a:lvl5pPr marL="2057400" indent="-228600" eaLnBrk="0" hangingPunct="0">
              <a:defRPr sz="2400">
                <a:solidFill>
                  <a:schemeClr val="tx1"/>
                </a:solidFill>
                <a:latin typeface="Lucida Sans" panose="020B0602030504020204" pitchFamily="34" charset="0"/>
                <a:ea typeface="永中宋体"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9pPr>
          </a:lstStyle>
          <a:p>
            <a:pPr eaLnBrk="1" hangingPunct="1">
              <a:buFont typeface="Arial" panose="020B0604020202020204" pitchFamily="34" charset="0"/>
              <a:buChar char="•"/>
            </a:pPr>
            <a:r>
              <a:rPr lang="zh-CN" altLang="en-US" sz="1600" b="1" dirty="0" smtClean="0">
                <a:solidFill>
                  <a:srgbClr val="11576A"/>
                </a:solidFill>
                <a:latin typeface="微软雅黑" panose="020B0503020204020204" pitchFamily="34" charset="-122"/>
                <a:ea typeface="微软雅黑" panose="020B0503020204020204" pitchFamily="34" charset="-122"/>
              </a:rPr>
              <a:t>理解换页的软硬件协同机制</a:t>
            </a:r>
            <a:endParaRPr lang="zh-CN" altLang="en-US" sz="1600" b="1" dirty="0">
              <a:solidFill>
                <a:srgbClr val="11576A"/>
              </a:solidFill>
              <a:latin typeface="微软雅黑" panose="020B0503020204020204" pitchFamily="34" charset="-122"/>
              <a:ea typeface="微软雅黑" panose="020B0503020204020204" pitchFamily="34" charset="-122"/>
            </a:endParaRPr>
          </a:p>
          <a:p>
            <a:pPr lvl="0" eaLnBrk="1" hangingPunct="1">
              <a:buFont typeface="Arial" panose="020B0604020202020204" pitchFamily="34" charset="0"/>
              <a:buChar char="•"/>
            </a:pPr>
            <a:r>
              <a:rPr lang="zh-CN" altLang="en-US" sz="1600" b="1" dirty="0" smtClean="0">
                <a:solidFill>
                  <a:srgbClr val="11576A"/>
                </a:solidFill>
                <a:latin typeface="微软雅黑" panose="020B0503020204020204" pitchFamily="34" charset="-122"/>
                <a:ea typeface="微软雅黑" panose="020B0503020204020204" pitchFamily="34" charset="-122"/>
              </a:rPr>
              <a:t>实现</a:t>
            </a:r>
            <a:r>
              <a:rPr lang="zh-CN" altLang="zh-CN" sz="1600" b="1" dirty="0" smtClean="0">
                <a:solidFill>
                  <a:srgbClr val="11576A"/>
                </a:solidFill>
                <a:latin typeface="微软雅黑" panose="020B0503020204020204" pitchFamily="34" charset="-122"/>
                <a:ea typeface="微软雅黑" panose="020B0503020204020204" pitchFamily="34" charset="-122"/>
              </a:rPr>
              <a:t>虚拟内存的</a:t>
            </a:r>
            <a:r>
              <a:rPr lang="en-US" altLang="zh-CN" sz="1600" b="1" dirty="0" smtClean="0">
                <a:solidFill>
                  <a:srgbClr val="11576A"/>
                </a:solidFill>
                <a:latin typeface="微软雅黑" panose="020B0503020204020204" pitchFamily="34" charset="-122"/>
                <a:ea typeface="微软雅黑" panose="020B0503020204020204" pitchFamily="34" charset="-122"/>
              </a:rPr>
              <a:t>Page Fault</a:t>
            </a:r>
            <a:r>
              <a:rPr lang="zh-CN" altLang="zh-CN" sz="1600" b="1" dirty="0" smtClean="0">
                <a:solidFill>
                  <a:srgbClr val="11576A"/>
                </a:solidFill>
                <a:latin typeface="微软雅黑" panose="020B0503020204020204" pitchFamily="34" charset="-122"/>
                <a:ea typeface="微软雅黑" panose="020B0503020204020204" pitchFamily="34" charset="-122"/>
              </a:rPr>
              <a:t>异常处理</a:t>
            </a:r>
          </a:p>
          <a:p>
            <a:pPr eaLnBrk="1" hangingPunct="1">
              <a:buFont typeface="Arial" panose="020B0604020202020204" pitchFamily="34" charset="0"/>
              <a:buChar char="•"/>
            </a:pPr>
            <a:r>
              <a:rPr lang="zh-CN" altLang="en-US" sz="1600" b="1" dirty="0" smtClean="0">
                <a:solidFill>
                  <a:srgbClr val="11576A"/>
                </a:solidFill>
                <a:latin typeface="微软雅黑" panose="020B0503020204020204" pitchFamily="34" charset="-122"/>
                <a:ea typeface="微软雅黑" panose="020B0503020204020204" pitchFamily="34" charset="-122"/>
              </a:rPr>
              <a:t>实现</a:t>
            </a:r>
            <a:r>
              <a:rPr lang="zh-CN" altLang="zh-CN" sz="1600" b="1" dirty="0" smtClean="0">
                <a:solidFill>
                  <a:srgbClr val="11576A"/>
                </a:solidFill>
                <a:latin typeface="微软雅黑" panose="020B0503020204020204" pitchFamily="34" charset="-122"/>
                <a:ea typeface="微软雅黑" panose="020B0503020204020204" pitchFamily="34" charset="-122"/>
              </a:rPr>
              <a:t>页替换算法</a:t>
            </a:r>
            <a:endParaRPr lang="zh-CN" altLang="en-US" sz="1600" b="1" dirty="0">
              <a:solidFill>
                <a:srgbClr val="11576A"/>
              </a:solidFill>
              <a:latin typeface="微软雅黑" panose="020B0503020204020204" pitchFamily="34" charset="-122"/>
              <a:ea typeface="微软雅黑" panose="020B0503020204020204" pitchFamily="34" charset="-122"/>
            </a:endParaRPr>
          </a:p>
        </p:txBody>
      </p:sp>
      <p:sp>
        <p:nvSpPr>
          <p:cNvPr id="8" name="Rectangle 3"/>
          <p:cNvSpPr txBox="1">
            <a:spLocks noChangeArrowheads="1"/>
          </p:cNvSpPr>
          <p:nvPr/>
        </p:nvSpPr>
        <p:spPr>
          <a:xfrm>
            <a:off x="3131840" y="195486"/>
            <a:ext cx="3610744" cy="85725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000" b="1" dirty="0" smtClean="0">
                <a:solidFill>
                  <a:srgbClr val="11576A"/>
                </a:solidFill>
                <a:latin typeface="微软雅黑" panose="020B0503020204020204" pitchFamily="34" charset="-122"/>
                <a:ea typeface="微软雅黑" panose="020B0503020204020204" pitchFamily="34" charset="-122"/>
                <a:cs typeface="+mn-cs"/>
              </a:rPr>
              <a:t>实验课程设计</a:t>
            </a:r>
            <a:endParaRPr lang="zh-CN" altLang="en-US" sz="3000" b="1" dirty="0">
              <a:solidFill>
                <a:srgbClr val="11576A"/>
              </a:solidFill>
              <a:latin typeface="微软雅黑" panose="020B0503020204020204" pitchFamily="34" charset="-122"/>
              <a:ea typeface="微软雅黑" panose="020B0503020204020204" pitchFamily="34" charset="-122"/>
              <a:cs typeface="+mn-cs"/>
            </a:endParaRPr>
          </a:p>
        </p:txBody>
      </p:sp>
      <p:pic>
        <p:nvPicPr>
          <p:cNvPr id="9" name="图片 8" descr="小点1.png"/>
          <p:cNvPicPr>
            <a:picLocks noChangeAspect="1"/>
          </p:cNvPicPr>
          <p:nvPr/>
        </p:nvPicPr>
        <p:blipFill>
          <a:blip r:embed="rId2" cstate="print"/>
          <a:stretch>
            <a:fillRect/>
          </a:stretch>
        </p:blipFill>
        <p:spPr>
          <a:xfrm>
            <a:off x="683568" y="1673661"/>
            <a:ext cx="144077" cy="148997"/>
          </a:xfrm>
          <a:prstGeom prst="rect">
            <a:avLst/>
          </a:prstGeom>
        </p:spPr>
      </p:pic>
      <p:pic>
        <p:nvPicPr>
          <p:cNvPr id="2" name="图片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64088" y="1503413"/>
            <a:ext cx="3415587" cy="2247204"/>
          </a:xfrm>
          <a:prstGeom prst="rect">
            <a:avLst/>
          </a:prstGeom>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内容占位符 2"/>
          <p:cNvSpPr>
            <a:spLocks noGrp="1"/>
          </p:cNvSpPr>
          <p:nvPr>
            <p:ph idx="1"/>
          </p:nvPr>
        </p:nvSpPr>
        <p:spPr>
          <a:xfrm>
            <a:off x="457200" y="1200151"/>
            <a:ext cx="4762872" cy="1715022"/>
          </a:xfrm>
        </p:spPr>
        <p:txBody>
          <a:bodyPr/>
          <a:lstStyle/>
          <a:p>
            <a:pPr marL="0" indent="0">
              <a:buNone/>
            </a:pPr>
            <a:r>
              <a:rPr lang="zh-CN" altLang="en-US" sz="1800" b="1" dirty="0">
                <a:solidFill>
                  <a:srgbClr val="11576A"/>
                </a:solidFill>
                <a:latin typeface="张海山锐谐体2.0-授权联系：Samtype@QQ.com" pitchFamily="2" charset="-122"/>
                <a:ea typeface="张海山锐谐体2.0-授权联系：Samtype@QQ.com" pitchFamily="2" charset="-122"/>
              </a:rPr>
              <a:t>■</a:t>
            </a:r>
            <a:r>
              <a:rPr lang="zh-CN" altLang="en-US" sz="2000" b="1" dirty="0">
                <a:solidFill>
                  <a:srgbClr val="11576A"/>
                </a:solidFill>
                <a:latin typeface="张海山锐谐体2.0-授权联系：Samtype@QQ.com" pitchFamily="2" charset="-122"/>
                <a:ea typeface="张海山锐谐体2.0-授权联系：Samtype@QQ.com" pitchFamily="2" charset="-122"/>
              </a:rPr>
              <a:t> </a:t>
            </a:r>
            <a:r>
              <a:rPr lang="en-US" altLang="zh-CN" sz="2000" b="1" dirty="0" smtClean="0">
                <a:solidFill>
                  <a:srgbClr val="11576A"/>
                </a:solidFill>
                <a:latin typeface="微软雅黑" panose="020B0503020204020204" pitchFamily="34" charset="-122"/>
                <a:ea typeface="微软雅黑" panose="020B0503020204020204" pitchFamily="34" charset="-122"/>
              </a:rPr>
              <a:t>Lab4: </a:t>
            </a:r>
            <a:r>
              <a:rPr lang="zh-CN" altLang="en-US" sz="1800" b="1" dirty="0" smtClean="0">
                <a:solidFill>
                  <a:srgbClr val="11576A"/>
                </a:solidFill>
                <a:latin typeface="微软雅黑" panose="020B0503020204020204" pitchFamily="34" charset="-122"/>
                <a:ea typeface="微软雅黑" panose="020B0503020204020204" pitchFamily="34" charset="-122"/>
              </a:rPr>
              <a:t>内核线程管理</a:t>
            </a:r>
            <a:endParaRPr lang="en-US" altLang="zh-CN" sz="1800" b="1" dirty="0" smtClean="0">
              <a:solidFill>
                <a:srgbClr val="11576A"/>
              </a:solidFill>
              <a:latin typeface="微软雅黑" panose="020B0503020204020204" pitchFamily="34" charset="-122"/>
              <a:ea typeface="微软雅黑" panose="020B0503020204020204" pitchFamily="34" charset="-122"/>
            </a:endParaRPr>
          </a:p>
          <a:p>
            <a:pPr marL="457200" lvl="1" indent="0">
              <a:buNone/>
            </a:pPr>
            <a:r>
              <a:rPr lang="zh-CN" altLang="en-US" sz="1800" b="1" dirty="0" smtClean="0">
                <a:solidFill>
                  <a:srgbClr val="11576A"/>
                </a:solidFill>
                <a:latin typeface="微软雅黑" panose="020B0503020204020204" pitchFamily="34" charset="-122"/>
                <a:ea typeface="微软雅黑" panose="020B0503020204020204" pitchFamily="34" charset="-122"/>
              </a:rPr>
              <a:t>了解如果利用</a:t>
            </a:r>
            <a:r>
              <a:rPr lang="en-US" altLang="zh-CN" sz="1800" b="1" dirty="0" smtClean="0">
                <a:solidFill>
                  <a:srgbClr val="11576A"/>
                </a:solidFill>
                <a:latin typeface="微软雅黑" panose="020B0503020204020204" pitchFamily="34" charset="-122"/>
                <a:ea typeface="微软雅黑" panose="020B0503020204020204" pitchFamily="34" charset="-122"/>
              </a:rPr>
              <a:t>CPU</a:t>
            </a:r>
            <a:r>
              <a:rPr lang="zh-CN" altLang="en-US" sz="1800" b="1" dirty="0" smtClean="0">
                <a:solidFill>
                  <a:srgbClr val="11576A"/>
                </a:solidFill>
                <a:latin typeface="微软雅黑" panose="020B0503020204020204" pitchFamily="34" charset="-122"/>
                <a:ea typeface="微软雅黑" panose="020B0503020204020204" pitchFamily="34" charset="-122"/>
              </a:rPr>
              <a:t>来高效地完成各种工作的设计与实现基础，如何</a:t>
            </a:r>
            <a:r>
              <a:rPr lang="zh-CN" altLang="en-US" sz="1800" b="1" dirty="0">
                <a:solidFill>
                  <a:srgbClr val="11576A"/>
                </a:solidFill>
                <a:latin typeface="微软雅黑" panose="020B0503020204020204" pitchFamily="34" charset="-122"/>
                <a:ea typeface="微软雅黑" panose="020B0503020204020204" pitchFamily="34" charset="-122"/>
              </a:rPr>
              <a:t>创建相对与用户进程更加简单的内核态线程，如果对内核线程进行动态管理等；</a:t>
            </a:r>
            <a:endParaRPr lang="zh-CN" altLang="en-US" sz="1800" b="1" dirty="0" smtClean="0">
              <a:solidFill>
                <a:srgbClr val="11576A"/>
              </a:solidFill>
              <a:latin typeface="微软雅黑" panose="020B0503020204020204" pitchFamily="34" charset="-122"/>
              <a:ea typeface="微软雅黑" panose="020B0503020204020204" pitchFamily="34" charset="-122"/>
            </a:endParaRPr>
          </a:p>
        </p:txBody>
      </p:sp>
      <p:sp>
        <p:nvSpPr>
          <p:cNvPr id="19460" name="矩形 3"/>
          <p:cNvSpPr>
            <a:spLocks noChangeArrowheads="1"/>
          </p:cNvSpPr>
          <p:nvPr/>
        </p:nvSpPr>
        <p:spPr bwMode="auto">
          <a:xfrm>
            <a:off x="995871" y="2840155"/>
            <a:ext cx="381895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Lucida Sans" panose="020B0602030504020204" pitchFamily="34" charset="0"/>
                <a:ea typeface="永中宋体" charset="-122"/>
              </a:defRPr>
            </a:lvl1pPr>
            <a:lvl2pPr marL="742950" indent="-285750" eaLnBrk="0" hangingPunct="0">
              <a:defRPr sz="2400">
                <a:solidFill>
                  <a:schemeClr val="tx1"/>
                </a:solidFill>
                <a:latin typeface="Lucida Sans" panose="020B0602030504020204" pitchFamily="34" charset="0"/>
                <a:ea typeface="永中宋体" charset="-122"/>
              </a:defRPr>
            </a:lvl2pPr>
            <a:lvl3pPr marL="1143000" indent="-228600" eaLnBrk="0" hangingPunct="0">
              <a:defRPr sz="2400">
                <a:solidFill>
                  <a:schemeClr val="tx1"/>
                </a:solidFill>
                <a:latin typeface="Lucida Sans" panose="020B0602030504020204" pitchFamily="34" charset="0"/>
                <a:ea typeface="永中宋体" charset="-122"/>
              </a:defRPr>
            </a:lvl3pPr>
            <a:lvl4pPr marL="1600200" indent="-228600" eaLnBrk="0" hangingPunct="0">
              <a:defRPr sz="2400">
                <a:solidFill>
                  <a:schemeClr val="tx1"/>
                </a:solidFill>
                <a:latin typeface="Lucida Sans" panose="020B0602030504020204" pitchFamily="34" charset="0"/>
                <a:ea typeface="永中宋体" charset="-122"/>
              </a:defRPr>
            </a:lvl4pPr>
            <a:lvl5pPr marL="2057400" indent="-228600" eaLnBrk="0" hangingPunct="0">
              <a:defRPr sz="2400">
                <a:solidFill>
                  <a:schemeClr val="tx1"/>
                </a:solidFill>
                <a:latin typeface="Lucida Sans" panose="020B0602030504020204" pitchFamily="34" charset="0"/>
                <a:ea typeface="永中宋体"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9pPr>
          </a:lstStyle>
          <a:p>
            <a:pPr eaLnBrk="1" hangingPunct="1">
              <a:buFont typeface="Arial" panose="020B0604020202020204" pitchFamily="34" charset="0"/>
              <a:buChar char="•"/>
            </a:pPr>
            <a:r>
              <a:rPr lang="zh-CN" altLang="en-US" sz="1600" b="1" dirty="0" smtClean="0">
                <a:solidFill>
                  <a:srgbClr val="11576A"/>
                </a:solidFill>
                <a:latin typeface="微软雅黑" panose="020B0503020204020204" pitchFamily="34" charset="-122"/>
                <a:ea typeface="微软雅黑" panose="020B0503020204020204" pitchFamily="34" charset="-122"/>
              </a:rPr>
              <a:t>建立内核线程的关键</a:t>
            </a:r>
            <a:r>
              <a:rPr lang="ar-SA" altLang="zh-CN" sz="1600" b="1" dirty="0" smtClean="0">
                <a:solidFill>
                  <a:srgbClr val="11576A"/>
                </a:solidFill>
                <a:latin typeface="微软雅黑" panose="020B0503020204020204" pitchFamily="34" charset="-122"/>
                <a:ea typeface="微软雅黑" panose="020B0503020204020204" pitchFamily="34" charset="-122"/>
              </a:rPr>
              <a:t>信息</a:t>
            </a:r>
            <a:endParaRPr lang="en-US" altLang="zh-CN" sz="1600" b="1" dirty="0">
              <a:solidFill>
                <a:srgbClr val="11576A"/>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Char char="•"/>
            </a:pPr>
            <a:r>
              <a:rPr lang="zh-CN" altLang="en-US" sz="1600" b="1" dirty="0" smtClean="0">
                <a:solidFill>
                  <a:srgbClr val="11576A"/>
                </a:solidFill>
                <a:latin typeface="微软雅黑" panose="020B0503020204020204" pitchFamily="34" charset="-122"/>
                <a:ea typeface="微软雅黑" panose="020B0503020204020204" pitchFamily="34" charset="-122"/>
              </a:rPr>
              <a:t>实现内核线程的管理方法</a:t>
            </a:r>
            <a:endParaRPr lang="zh-CN" altLang="zh-CN" sz="1600" b="1" dirty="0">
              <a:solidFill>
                <a:srgbClr val="11576A"/>
              </a:solidFill>
              <a:latin typeface="微软雅黑" panose="020B0503020204020204" pitchFamily="34" charset="-122"/>
              <a:ea typeface="微软雅黑" panose="020B0503020204020204" pitchFamily="34" charset="-122"/>
            </a:endParaRPr>
          </a:p>
        </p:txBody>
      </p:sp>
      <p:sp>
        <p:nvSpPr>
          <p:cNvPr id="39" name="Rectangle 3"/>
          <p:cNvSpPr txBox="1">
            <a:spLocks noChangeArrowheads="1"/>
          </p:cNvSpPr>
          <p:nvPr/>
        </p:nvSpPr>
        <p:spPr>
          <a:xfrm>
            <a:off x="3131840" y="195486"/>
            <a:ext cx="3610744" cy="85725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000" b="1" dirty="0" smtClean="0">
                <a:solidFill>
                  <a:srgbClr val="11576A"/>
                </a:solidFill>
                <a:latin typeface="微软雅黑" panose="020B0503020204020204" pitchFamily="34" charset="-122"/>
                <a:ea typeface="微软雅黑" panose="020B0503020204020204" pitchFamily="34" charset="-122"/>
                <a:cs typeface="+mn-cs"/>
              </a:rPr>
              <a:t>实验课程设计</a:t>
            </a:r>
            <a:endParaRPr lang="zh-CN" altLang="en-US" sz="3000" b="1" dirty="0">
              <a:solidFill>
                <a:srgbClr val="11576A"/>
              </a:solidFill>
              <a:latin typeface="微软雅黑" panose="020B0503020204020204" pitchFamily="34" charset="-122"/>
              <a:ea typeface="微软雅黑" panose="020B0503020204020204" pitchFamily="34" charset="-122"/>
              <a:cs typeface="+mn-cs"/>
            </a:endParaRPr>
          </a:p>
        </p:txBody>
      </p:sp>
      <p:pic>
        <p:nvPicPr>
          <p:cNvPr id="40" name="图片 39" descr="小点1.png"/>
          <p:cNvPicPr>
            <a:picLocks noChangeAspect="1"/>
          </p:cNvPicPr>
          <p:nvPr/>
        </p:nvPicPr>
        <p:blipFill>
          <a:blip r:embed="rId2" cstate="print"/>
          <a:stretch>
            <a:fillRect/>
          </a:stretch>
        </p:blipFill>
        <p:spPr>
          <a:xfrm>
            <a:off x="755576" y="1636083"/>
            <a:ext cx="144077" cy="148997"/>
          </a:xfrm>
          <a:prstGeom prst="rect">
            <a:avLst/>
          </a:prstGeom>
        </p:spPr>
      </p:pic>
      <p:pic>
        <p:nvPicPr>
          <p:cNvPr id="2" name="图片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532572" y="915566"/>
            <a:ext cx="2427650" cy="3791659"/>
          </a:xfrm>
          <a:prstGeom prst="rect">
            <a:avLst/>
          </a:prstGeom>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animEffect transition="in" filter="wipe(left)">
                                      <p:cBhvr>
                                        <p:cTn id="7" dur="500"/>
                                        <p:tgtEl>
                                          <p:spTgt spid="19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内容占位符 2"/>
          <p:cNvSpPr>
            <a:spLocks noGrp="1"/>
          </p:cNvSpPr>
          <p:nvPr>
            <p:ph idx="1"/>
          </p:nvPr>
        </p:nvSpPr>
        <p:spPr>
          <a:xfrm>
            <a:off x="457200" y="1200151"/>
            <a:ext cx="4906888" cy="1515615"/>
          </a:xfrm>
        </p:spPr>
        <p:txBody>
          <a:bodyPr/>
          <a:lstStyle/>
          <a:p>
            <a:pPr marL="0" indent="0">
              <a:buNone/>
            </a:pPr>
            <a:r>
              <a:rPr lang="zh-CN" altLang="en-US" sz="1800" b="1" dirty="0">
                <a:solidFill>
                  <a:srgbClr val="11576A"/>
                </a:solidFill>
                <a:latin typeface="张海山锐谐体2.0-授权联系：Samtype@QQ.com" pitchFamily="2" charset="-122"/>
                <a:ea typeface="张海山锐谐体2.0-授权联系：Samtype@QQ.com" pitchFamily="2" charset="-122"/>
              </a:rPr>
              <a:t>■</a:t>
            </a:r>
            <a:r>
              <a:rPr lang="zh-CN" altLang="en-US" sz="2000" b="1" dirty="0">
                <a:solidFill>
                  <a:srgbClr val="11576A"/>
                </a:solidFill>
                <a:latin typeface="张海山锐谐体2.0-授权联系：Samtype@QQ.com" pitchFamily="2" charset="-122"/>
                <a:ea typeface="张海山锐谐体2.0-授权联系：Samtype@QQ.com" pitchFamily="2" charset="-122"/>
              </a:rPr>
              <a:t> </a:t>
            </a:r>
            <a:r>
              <a:rPr lang="en-US" altLang="zh-CN" sz="2000" b="1" dirty="0" smtClean="0">
                <a:solidFill>
                  <a:srgbClr val="11576A"/>
                </a:solidFill>
                <a:latin typeface="微软雅黑" panose="020B0503020204020204" pitchFamily="34" charset="-122"/>
                <a:ea typeface="微软雅黑" panose="020B0503020204020204" pitchFamily="34" charset="-122"/>
              </a:rPr>
              <a:t>Lab5: </a:t>
            </a:r>
            <a:r>
              <a:rPr lang="zh-CN" altLang="en-US" sz="1800" b="1" dirty="0" smtClean="0">
                <a:solidFill>
                  <a:srgbClr val="11576A"/>
                </a:solidFill>
                <a:latin typeface="微软雅黑" panose="020B0503020204020204" pitchFamily="34" charset="-122"/>
                <a:ea typeface="微软雅黑" panose="020B0503020204020204" pitchFamily="34" charset="-122"/>
              </a:rPr>
              <a:t>用户进程管理</a:t>
            </a:r>
            <a:endParaRPr lang="en-US" altLang="zh-CN" sz="1800" b="1" dirty="0" smtClean="0">
              <a:solidFill>
                <a:srgbClr val="11576A"/>
              </a:solidFill>
              <a:latin typeface="微软雅黑" panose="020B0503020204020204" pitchFamily="34" charset="-122"/>
              <a:ea typeface="微软雅黑" panose="020B0503020204020204" pitchFamily="34" charset="-122"/>
            </a:endParaRPr>
          </a:p>
          <a:p>
            <a:pPr marL="457200" lvl="1" indent="0">
              <a:buNone/>
            </a:pPr>
            <a:r>
              <a:rPr lang="zh-CN" altLang="zh-CN" sz="1800" b="1" dirty="0" smtClean="0">
                <a:solidFill>
                  <a:srgbClr val="11576A"/>
                </a:solidFill>
                <a:latin typeface="微软雅黑" panose="020B0503020204020204" pitchFamily="34" charset="-122"/>
                <a:ea typeface="微软雅黑" panose="020B0503020204020204" pitchFamily="34" charset="-122"/>
              </a:rPr>
              <a:t>了解</a:t>
            </a:r>
            <a:r>
              <a:rPr lang="zh-CN" altLang="zh-CN" sz="1800" b="1" dirty="0">
                <a:solidFill>
                  <a:srgbClr val="11576A"/>
                </a:solidFill>
                <a:latin typeface="微软雅黑" panose="020B0503020204020204" pitchFamily="34" charset="-122"/>
                <a:ea typeface="微软雅黑" panose="020B0503020204020204" pitchFamily="34" charset="-122"/>
              </a:rPr>
              <a:t>用户态进程创建、执行、切换和结束的动态管理过程，了解在用户态通过系统调用得到内核态的内核服务的过程</a:t>
            </a:r>
            <a:endParaRPr lang="zh-CN" altLang="en-US" sz="1800" b="1" dirty="0" smtClean="0">
              <a:solidFill>
                <a:srgbClr val="11576A"/>
              </a:solidFill>
              <a:latin typeface="微软雅黑" panose="020B0503020204020204" pitchFamily="34" charset="-122"/>
              <a:ea typeface="微软雅黑" panose="020B0503020204020204" pitchFamily="34" charset="-122"/>
            </a:endParaRPr>
          </a:p>
        </p:txBody>
      </p:sp>
      <p:sp>
        <p:nvSpPr>
          <p:cNvPr id="19460" name="矩形 3"/>
          <p:cNvSpPr>
            <a:spLocks noChangeArrowheads="1"/>
          </p:cNvSpPr>
          <p:nvPr/>
        </p:nvSpPr>
        <p:spPr bwMode="auto">
          <a:xfrm>
            <a:off x="971600" y="2571750"/>
            <a:ext cx="3659634"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Lucida Sans" panose="020B0602030504020204" pitchFamily="34" charset="0"/>
                <a:ea typeface="永中宋体" charset="-122"/>
              </a:defRPr>
            </a:lvl1pPr>
            <a:lvl2pPr marL="742950" indent="-285750" eaLnBrk="0" hangingPunct="0">
              <a:defRPr sz="2400">
                <a:solidFill>
                  <a:schemeClr val="tx1"/>
                </a:solidFill>
                <a:latin typeface="Lucida Sans" panose="020B0602030504020204" pitchFamily="34" charset="0"/>
                <a:ea typeface="永中宋体" charset="-122"/>
              </a:defRPr>
            </a:lvl2pPr>
            <a:lvl3pPr marL="1143000" indent="-228600" eaLnBrk="0" hangingPunct="0">
              <a:defRPr sz="2400">
                <a:solidFill>
                  <a:schemeClr val="tx1"/>
                </a:solidFill>
                <a:latin typeface="Lucida Sans" panose="020B0602030504020204" pitchFamily="34" charset="0"/>
                <a:ea typeface="永中宋体" charset="-122"/>
              </a:defRPr>
            </a:lvl3pPr>
            <a:lvl4pPr marL="1600200" indent="-228600" eaLnBrk="0" hangingPunct="0">
              <a:defRPr sz="2400">
                <a:solidFill>
                  <a:schemeClr val="tx1"/>
                </a:solidFill>
                <a:latin typeface="Lucida Sans" panose="020B0602030504020204" pitchFamily="34" charset="0"/>
                <a:ea typeface="永中宋体" charset="-122"/>
              </a:defRPr>
            </a:lvl4pPr>
            <a:lvl5pPr marL="2057400" indent="-228600" eaLnBrk="0" hangingPunct="0">
              <a:defRPr sz="2400">
                <a:solidFill>
                  <a:schemeClr val="tx1"/>
                </a:solidFill>
                <a:latin typeface="Lucida Sans" panose="020B0602030504020204" pitchFamily="34" charset="0"/>
                <a:ea typeface="永中宋体"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9pPr>
          </a:lstStyle>
          <a:p>
            <a:pPr eaLnBrk="1" hangingPunct="1">
              <a:buFont typeface="Arial" panose="020B0604020202020204" pitchFamily="34" charset="0"/>
              <a:buChar char="•"/>
            </a:pPr>
            <a:r>
              <a:rPr lang="zh-CN" altLang="en-US" sz="1600" b="1" dirty="0">
                <a:solidFill>
                  <a:srgbClr val="11576A"/>
                </a:solidFill>
                <a:latin typeface="微软雅黑" panose="020B0503020204020204" pitchFamily="34" charset="-122"/>
                <a:ea typeface="微软雅黑" panose="020B0503020204020204" pitchFamily="34" charset="-122"/>
              </a:rPr>
              <a:t>建立用户进程的关键</a:t>
            </a:r>
            <a:r>
              <a:rPr lang="zh-CN" altLang="en-US" sz="1600" b="1" dirty="0" smtClean="0">
                <a:solidFill>
                  <a:srgbClr val="11576A"/>
                </a:solidFill>
                <a:latin typeface="微软雅黑" panose="020B0503020204020204" pitchFamily="34" charset="-122"/>
                <a:ea typeface="微软雅黑" panose="020B0503020204020204" pitchFamily="34" charset="-122"/>
              </a:rPr>
              <a:t>信息</a:t>
            </a:r>
            <a:endParaRPr lang="en-US" altLang="zh-CN" sz="1600" b="1" dirty="0" smtClean="0">
              <a:solidFill>
                <a:srgbClr val="11576A"/>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Char char="•"/>
            </a:pPr>
            <a:r>
              <a:rPr lang="zh-CN" altLang="en-US" sz="1600" b="1" dirty="0">
                <a:solidFill>
                  <a:srgbClr val="11576A"/>
                </a:solidFill>
                <a:latin typeface="微软雅黑" panose="020B0503020204020204" pitchFamily="34" charset="-122"/>
                <a:ea typeface="微软雅黑" panose="020B0503020204020204" pitchFamily="34" charset="-122"/>
              </a:rPr>
              <a:t>实现用户进程</a:t>
            </a:r>
            <a:r>
              <a:rPr lang="zh-CN" altLang="en-US" sz="1600" b="1" dirty="0" smtClean="0">
                <a:solidFill>
                  <a:srgbClr val="11576A"/>
                </a:solidFill>
                <a:latin typeface="微软雅黑" panose="020B0503020204020204" pitchFamily="34" charset="-122"/>
                <a:ea typeface="微软雅黑" panose="020B0503020204020204" pitchFamily="34" charset="-122"/>
              </a:rPr>
              <a:t>管理</a:t>
            </a:r>
            <a:endParaRPr lang="en-US" altLang="zh-CN" sz="1600" b="1" dirty="0" smtClean="0">
              <a:solidFill>
                <a:srgbClr val="11576A"/>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Char char="•"/>
            </a:pPr>
            <a:r>
              <a:rPr lang="zh-CN" altLang="en-US" sz="1600" b="1" dirty="0" smtClean="0">
                <a:solidFill>
                  <a:srgbClr val="11576A"/>
                </a:solidFill>
                <a:latin typeface="微软雅黑" panose="020B0503020204020204" pitchFamily="34" charset="-122"/>
                <a:ea typeface="微软雅黑" panose="020B0503020204020204" pitchFamily="34" charset="-122"/>
              </a:rPr>
              <a:t>分析进程和内存管理的关系</a:t>
            </a:r>
            <a:endParaRPr lang="en-US" altLang="zh-CN" sz="1600" b="1" dirty="0" smtClean="0">
              <a:solidFill>
                <a:srgbClr val="11576A"/>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Char char="•"/>
            </a:pPr>
            <a:r>
              <a:rPr lang="zh-CN" altLang="en-US" sz="1600" b="1" dirty="0">
                <a:solidFill>
                  <a:srgbClr val="11576A"/>
                </a:solidFill>
                <a:latin typeface="微软雅黑" panose="020B0503020204020204" pitchFamily="34" charset="-122"/>
                <a:ea typeface="微软雅黑" panose="020B0503020204020204" pitchFamily="34" charset="-122"/>
              </a:rPr>
              <a:t>实现系统调用的处理过程</a:t>
            </a:r>
            <a:endParaRPr lang="zh-CN" altLang="zh-CN" sz="1600" b="1" dirty="0">
              <a:solidFill>
                <a:srgbClr val="11576A"/>
              </a:solidFill>
              <a:latin typeface="微软雅黑" panose="020B0503020204020204" pitchFamily="34" charset="-122"/>
              <a:ea typeface="微软雅黑" panose="020B0503020204020204" pitchFamily="34" charset="-122"/>
            </a:endParaRPr>
          </a:p>
        </p:txBody>
      </p:sp>
      <p:pic>
        <p:nvPicPr>
          <p:cNvPr id="7"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5364088" y="1200151"/>
            <a:ext cx="3406923" cy="3068743"/>
          </a:xfrm>
          <a:prstGeom prst="rect">
            <a:avLst/>
          </a:prstGeom>
          <a:noFill/>
          <a:ln>
            <a:noFill/>
          </a:ln>
        </p:spPr>
      </p:pic>
      <p:sp>
        <p:nvSpPr>
          <p:cNvPr id="8" name="Rectangle 3"/>
          <p:cNvSpPr txBox="1">
            <a:spLocks noChangeArrowheads="1"/>
          </p:cNvSpPr>
          <p:nvPr/>
        </p:nvSpPr>
        <p:spPr>
          <a:xfrm>
            <a:off x="3131840" y="195486"/>
            <a:ext cx="3610744" cy="85725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000" b="1" dirty="0" smtClean="0">
                <a:solidFill>
                  <a:srgbClr val="11576A"/>
                </a:solidFill>
                <a:latin typeface="微软雅黑" panose="020B0503020204020204" pitchFamily="34" charset="-122"/>
                <a:ea typeface="微软雅黑" panose="020B0503020204020204" pitchFamily="34" charset="-122"/>
                <a:cs typeface="+mn-cs"/>
              </a:rPr>
              <a:t>实验课程设计</a:t>
            </a:r>
            <a:endParaRPr lang="zh-CN" altLang="en-US" sz="3000" b="1" dirty="0">
              <a:solidFill>
                <a:srgbClr val="11576A"/>
              </a:solidFill>
              <a:latin typeface="微软雅黑" panose="020B0503020204020204" pitchFamily="34" charset="-122"/>
              <a:ea typeface="微软雅黑" panose="020B0503020204020204" pitchFamily="34" charset="-122"/>
              <a:cs typeface="+mn-cs"/>
            </a:endParaRPr>
          </a:p>
        </p:txBody>
      </p:sp>
      <p:pic>
        <p:nvPicPr>
          <p:cNvPr id="9" name="图片 8" descr="小点1.png"/>
          <p:cNvPicPr>
            <a:picLocks noChangeAspect="1"/>
          </p:cNvPicPr>
          <p:nvPr/>
        </p:nvPicPr>
        <p:blipFill>
          <a:blip r:embed="rId3" cstate="print"/>
          <a:stretch>
            <a:fillRect/>
          </a:stretch>
        </p:blipFill>
        <p:spPr>
          <a:xfrm>
            <a:off x="755576" y="1649833"/>
            <a:ext cx="144077" cy="148997"/>
          </a:xfrm>
          <a:prstGeom prst="rect">
            <a:avLst/>
          </a:prstGeom>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animEffect transition="in" filter="wipe(left)">
                                      <p:cBhvr>
                                        <p:cTn id="7" dur="500"/>
                                        <p:tgtEl>
                                          <p:spTgt spid="19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内容占位符 2"/>
          <p:cNvSpPr>
            <a:spLocks noGrp="1"/>
          </p:cNvSpPr>
          <p:nvPr>
            <p:ph idx="1"/>
          </p:nvPr>
        </p:nvSpPr>
        <p:spPr>
          <a:xfrm>
            <a:off x="500561" y="1289796"/>
            <a:ext cx="4820022" cy="1019631"/>
          </a:xfrm>
        </p:spPr>
        <p:txBody>
          <a:bodyPr/>
          <a:lstStyle/>
          <a:p>
            <a:pPr marL="0" indent="0">
              <a:buNone/>
            </a:pPr>
            <a:r>
              <a:rPr lang="zh-CN" altLang="en-US" sz="1800" b="1" dirty="0">
                <a:solidFill>
                  <a:srgbClr val="11576A"/>
                </a:solidFill>
                <a:latin typeface="张海山锐谐体2.0-授权联系：Samtype@QQ.com" pitchFamily="2" charset="-122"/>
                <a:ea typeface="张海山锐谐体2.0-授权联系：Samtype@QQ.com" pitchFamily="2" charset="-122"/>
              </a:rPr>
              <a:t>■</a:t>
            </a:r>
            <a:r>
              <a:rPr lang="zh-CN" altLang="en-US" sz="2400" b="1" dirty="0">
                <a:solidFill>
                  <a:srgbClr val="11576A"/>
                </a:solidFill>
                <a:latin typeface="张海山锐谐体2.0-授权联系：Samtype@QQ.com" pitchFamily="2" charset="-122"/>
                <a:ea typeface="张海山锐谐体2.0-授权联系：Samtype@QQ.com" pitchFamily="2" charset="-122"/>
              </a:rPr>
              <a:t> </a:t>
            </a:r>
            <a:r>
              <a:rPr lang="en-US" altLang="zh-CN" sz="2000" b="1" dirty="0" smtClean="0">
                <a:solidFill>
                  <a:srgbClr val="11576A"/>
                </a:solidFill>
                <a:latin typeface="微软雅黑" panose="020B0503020204020204" pitchFamily="34" charset="-122"/>
                <a:ea typeface="微软雅黑" panose="020B0503020204020204" pitchFamily="34" charset="-122"/>
              </a:rPr>
              <a:t>Lab6</a:t>
            </a:r>
            <a:r>
              <a:rPr lang="zh-CN" altLang="en-US" sz="2000" b="1" dirty="0" smtClean="0">
                <a:solidFill>
                  <a:srgbClr val="11576A"/>
                </a:solidFill>
                <a:latin typeface="微软雅黑" panose="020B0503020204020204" pitchFamily="34" charset="-122"/>
                <a:ea typeface="微软雅黑" panose="020B0503020204020204" pitchFamily="34" charset="-122"/>
              </a:rPr>
              <a:t>：</a:t>
            </a:r>
            <a:r>
              <a:rPr lang="zh-CN" altLang="en-US" sz="1800" b="1" dirty="0" smtClean="0">
                <a:solidFill>
                  <a:srgbClr val="11576A"/>
                </a:solidFill>
                <a:latin typeface="微软雅黑" panose="020B0503020204020204" pitchFamily="34" charset="-122"/>
                <a:ea typeface="微软雅黑" panose="020B0503020204020204" pitchFamily="34" charset="-122"/>
              </a:rPr>
              <a:t>进程调度</a:t>
            </a:r>
            <a:endParaRPr lang="en-US" altLang="zh-CN" sz="1800" b="1" dirty="0">
              <a:solidFill>
                <a:srgbClr val="11576A"/>
              </a:solidFill>
              <a:latin typeface="微软雅黑" panose="020B0503020204020204" pitchFamily="34" charset="-122"/>
              <a:ea typeface="微软雅黑" panose="020B0503020204020204" pitchFamily="34" charset="-122"/>
            </a:endParaRPr>
          </a:p>
          <a:p>
            <a:pPr marL="457200" lvl="1" indent="0">
              <a:buNone/>
            </a:pPr>
            <a:r>
              <a:rPr lang="zh-CN" altLang="zh-CN" sz="1800" b="1" dirty="0">
                <a:solidFill>
                  <a:srgbClr val="11576A"/>
                </a:solidFill>
                <a:latin typeface="微软雅黑" panose="020B0503020204020204" pitchFamily="34" charset="-122"/>
                <a:ea typeface="微软雅黑" panose="020B0503020204020204" pitchFamily="34" charset="-122"/>
              </a:rPr>
              <a:t>用于理解操作系统的调度过程和调度算法</a:t>
            </a:r>
            <a:endParaRPr lang="zh-CN" altLang="en-US" sz="1800" b="1" dirty="0" smtClean="0">
              <a:solidFill>
                <a:srgbClr val="11576A"/>
              </a:solidFill>
              <a:latin typeface="微软雅黑" panose="020B0503020204020204" pitchFamily="34" charset="-122"/>
              <a:ea typeface="微软雅黑" panose="020B0503020204020204" pitchFamily="34" charset="-122"/>
            </a:endParaRPr>
          </a:p>
        </p:txBody>
      </p:sp>
      <p:sp>
        <p:nvSpPr>
          <p:cNvPr id="21508" name="矩形 3"/>
          <p:cNvSpPr>
            <a:spLocks noChangeArrowheads="1"/>
          </p:cNvSpPr>
          <p:nvPr/>
        </p:nvSpPr>
        <p:spPr bwMode="auto">
          <a:xfrm>
            <a:off x="906004" y="2122687"/>
            <a:ext cx="3806807"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sz="2400">
                <a:solidFill>
                  <a:schemeClr val="tx1"/>
                </a:solidFill>
                <a:latin typeface="Lucida Sans" panose="020B0602030504020204" pitchFamily="34" charset="0"/>
                <a:ea typeface="永中宋体" charset="-122"/>
              </a:defRPr>
            </a:lvl1pPr>
            <a:lvl2pPr marL="742950" indent="-285750" eaLnBrk="0" hangingPunct="0">
              <a:defRPr sz="2400">
                <a:solidFill>
                  <a:schemeClr val="tx1"/>
                </a:solidFill>
                <a:latin typeface="Lucida Sans" panose="020B0602030504020204" pitchFamily="34" charset="0"/>
                <a:ea typeface="永中宋体" charset="-122"/>
              </a:defRPr>
            </a:lvl2pPr>
            <a:lvl3pPr marL="1143000" indent="-228600" eaLnBrk="0" hangingPunct="0">
              <a:defRPr sz="2400">
                <a:solidFill>
                  <a:schemeClr val="tx1"/>
                </a:solidFill>
                <a:latin typeface="Lucida Sans" panose="020B0602030504020204" pitchFamily="34" charset="0"/>
                <a:ea typeface="永中宋体" charset="-122"/>
              </a:defRPr>
            </a:lvl3pPr>
            <a:lvl4pPr marL="1600200" indent="-228600" eaLnBrk="0" hangingPunct="0">
              <a:defRPr sz="2400">
                <a:solidFill>
                  <a:schemeClr val="tx1"/>
                </a:solidFill>
                <a:latin typeface="Lucida Sans" panose="020B0602030504020204" pitchFamily="34" charset="0"/>
                <a:ea typeface="永中宋体" charset="-122"/>
              </a:defRPr>
            </a:lvl4pPr>
            <a:lvl5pPr marL="2057400" indent="-228600" eaLnBrk="0" hangingPunct="0">
              <a:defRPr sz="2400">
                <a:solidFill>
                  <a:schemeClr val="tx1"/>
                </a:solidFill>
                <a:latin typeface="Lucida Sans" panose="020B0602030504020204" pitchFamily="34" charset="0"/>
                <a:ea typeface="永中宋体"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9pPr>
          </a:lstStyle>
          <a:p>
            <a:pPr eaLnBrk="1" hangingPunct="1">
              <a:buFont typeface="Arial" panose="020B0604020202020204" pitchFamily="34" charset="0"/>
              <a:buChar char="•"/>
            </a:pPr>
            <a:r>
              <a:rPr lang="zh-CN" altLang="zh-CN" sz="1600" b="1" dirty="0" smtClean="0">
                <a:solidFill>
                  <a:srgbClr val="11576A"/>
                </a:solidFill>
                <a:latin typeface="微软雅黑" panose="020B0503020204020204" pitchFamily="34" charset="-122"/>
                <a:ea typeface="微软雅黑" panose="020B0503020204020204" pitchFamily="34" charset="-122"/>
              </a:rPr>
              <a:t>熟悉 </a:t>
            </a:r>
            <a:r>
              <a:rPr lang="en-US" altLang="zh-CN" sz="1600" b="1" dirty="0" err="1">
                <a:solidFill>
                  <a:srgbClr val="11576A"/>
                </a:solidFill>
                <a:latin typeface="微软雅黑" panose="020B0503020204020204" pitchFamily="34" charset="-122"/>
                <a:ea typeface="微软雅黑" panose="020B0503020204020204" pitchFamily="34" charset="-122"/>
              </a:rPr>
              <a:t>ucore</a:t>
            </a:r>
            <a:r>
              <a:rPr lang="en-US" altLang="zh-CN" sz="1600" b="1" dirty="0">
                <a:solidFill>
                  <a:srgbClr val="11576A"/>
                </a:solidFill>
                <a:latin typeface="微软雅黑" panose="020B0503020204020204" pitchFamily="34" charset="-122"/>
                <a:ea typeface="微软雅黑" panose="020B0503020204020204" pitchFamily="34" charset="-122"/>
              </a:rPr>
              <a:t> </a:t>
            </a:r>
            <a:r>
              <a:rPr lang="zh-CN" altLang="zh-CN" sz="1600" b="1" dirty="0">
                <a:solidFill>
                  <a:srgbClr val="11576A"/>
                </a:solidFill>
                <a:latin typeface="微软雅黑" panose="020B0503020204020204" pitchFamily="34" charset="-122"/>
                <a:ea typeface="微软雅黑" panose="020B0503020204020204" pitchFamily="34" charset="-122"/>
              </a:rPr>
              <a:t>的系统调度器框架，以及内置的 </a:t>
            </a:r>
            <a:r>
              <a:rPr lang="en-US" altLang="zh-CN" sz="1600" b="1" dirty="0">
                <a:solidFill>
                  <a:srgbClr val="11576A"/>
                </a:solidFill>
                <a:latin typeface="微软雅黑" panose="020B0503020204020204" pitchFamily="34" charset="-122"/>
                <a:ea typeface="微软雅黑" panose="020B0503020204020204" pitchFamily="34" charset="-122"/>
              </a:rPr>
              <a:t>Round-Robin </a:t>
            </a:r>
            <a:r>
              <a:rPr lang="zh-CN" altLang="zh-CN" sz="1600" b="1" dirty="0">
                <a:solidFill>
                  <a:srgbClr val="11576A"/>
                </a:solidFill>
                <a:latin typeface="微软雅黑" panose="020B0503020204020204" pitchFamily="34" charset="-122"/>
                <a:ea typeface="微软雅黑" panose="020B0503020204020204" pitchFamily="34" charset="-122"/>
              </a:rPr>
              <a:t>调度算法。</a:t>
            </a:r>
          </a:p>
          <a:p>
            <a:pPr eaLnBrk="1" hangingPunct="1">
              <a:buFont typeface="Arial" panose="020B0604020202020204" pitchFamily="34" charset="0"/>
              <a:buChar char="•"/>
            </a:pPr>
            <a:r>
              <a:rPr lang="zh-CN" altLang="zh-CN" sz="1600" b="1" dirty="0" smtClean="0">
                <a:solidFill>
                  <a:srgbClr val="11576A"/>
                </a:solidFill>
                <a:latin typeface="微软雅黑" panose="020B0503020204020204" pitchFamily="34" charset="-122"/>
                <a:ea typeface="微软雅黑" panose="020B0503020204020204" pitchFamily="34" charset="-122"/>
              </a:rPr>
              <a:t>基于</a:t>
            </a:r>
            <a:r>
              <a:rPr lang="zh-CN" altLang="zh-CN" sz="1600" b="1" dirty="0">
                <a:solidFill>
                  <a:srgbClr val="11576A"/>
                </a:solidFill>
                <a:latin typeface="微软雅黑" panose="020B0503020204020204" pitchFamily="34" charset="-122"/>
                <a:ea typeface="微软雅黑" panose="020B0503020204020204" pitchFamily="34" charset="-122"/>
              </a:rPr>
              <a:t>调度器框架实现一个调度器算法</a:t>
            </a:r>
          </a:p>
        </p:txBody>
      </p:sp>
      <p:sp>
        <p:nvSpPr>
          <p:cNvPr id="18" name="Rectangle 3"/>
          <p:cNvSpPr txBox="1">
            <a:spLocks noChangeArrowheads="1"/>
          </p:cNvSpPr>
          <p:nvPr/>
        </p:nvSpPr>
        <p:spPr>
          <a:xfrm>
            <a:off x="3131840" y="195486"/>
            <a:ext cx="3610744" cy="85725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000" b="1" dirty="0" smtClean="0">
                <a:solidFill>
                  <a:srgbClr val="11576A"/>
                </a:solidFill>
                <a:latin typeface="微软雅黑" panose="020B0503020204020204" pitchFamily="34" charset="-122"/>
                <a:ea typeface="微软雅黑" panose="020B0503020204020204" pitchFamily="34" charset="-122"/>
                <a:cs typeface="+mn-cs"/>
              </a:rPr>
              <a:t>实验课程设计</a:t>
            </a:r>
            <a:endParaRPr lang="zh-CN" altLang="en-US" sz="3000" b="1" dirty="0">
              <a:solidFill>
                <a:srgbClr val="11576A"/>
              </a:solidFill>
              <a:latin typeface="微软雅黑" panose="020B0503020204020204" pitchFamily="34" charset="-122"/>
              <a:ea typeface="微软雅黑" panose="020B0503020204020204" pitchFamily="34" charset="-122"/>
              <a:cs typeface="+mn-cs"/>
            </a:endParaRPr>
          </a:p>
        </p:txBody>
      </p:sp>
      <p:pic>
        <p:nvPicPr>
          <p:cNvPr id="19" name="图片 18" descr="小点1.png"/>
          <p:cNvPicPr>
            <a:picLocks noChangeAspect="1"/>
          </p:cNvPicPr>
          <p:nvPr/>
        </p:nvPicPr>
        <p:blipFill>
          <a:blip r:embed="rId2" cstate="print"/>
          <a:stretch>
            <a:fillRect/>
          </a:stretch>
        </p:blipFill>
        <p:spPr>
          <a:xfrm>
            <a:off x="755576" y="1812314"/>
            <a:ext cx="144077" cy="148997"/>
          </a:xfrm>
          <a:prstGeom prst="rect">
            <a:avLst/>
          </a:prstGeom>
        </p:spPr>
      </p:pic>
      <p:pic>
        <p:nvPicPr>
          <p:cNvPr id="2" name="图片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436096" y="1203598"/>
            <a:ext cx="3242995" cy="3070473"/>
          </a:xfrm>
          <a:prstGeom prst="rect">
            <a:avLst/>
          </a:prstGeom>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508"/>
                                        </p:tgtEl>
                                        <p:attrNameLst>
                                          <p:attrName>style.visibility</p:attrName>
                                        </p:attrNameLst>
                                      </p:cBhvr>
                                      <p:to>
                                        <p:strVal val="visible"/>
                                      </p:to>
                                    </p:set>
                                    <p:animEffect transition="in" filter="wipe(left)">
                                      <p:cBhvr>
                                        <p:cTn id="7"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p:cNvSpPr txBox="1"/>
          <p:nvPr/>
        </p:nvSpPr>
        <p:spPr>
          <a:xfrm>
            <a:off x="2267744" y="214296"/>
            <a:ext cx="5544616" cy="553998"/>
          </a:xfrm>
          <a:prstGeom prst="rect">
            <a:avLst/>
          </a:prstGeom>
          <a:noFill/>
        </p:spPr>
        <p:txBody>
          <a:bodyPr wrap="square" rtlCol="0">
            <a:spAutoFit/>
          </a:bodyPr>
          <a:lstStyle/>
          <a:p>
            <a:r>
              <a:rPr lang="zh-CN" altLang="en-US" sz="3000" b="1" dirty="0" smtClean="0">
                <a:solidFill>
                  <a:srgbClr val="11576A"/>
                </a:solidFill>
                <a:latin typeface="微软雅黑" panose="020B0503020204020204" pitchFamily="34" charset="-122"/>
                <a:ea typeface="微软雅黑" panose="020B0503020204020204" pitchFamily="34" charset="-122"/>
              </a:rPr>
              <a:t>了解</a:t>
            </a:r>
            <a:r>
              <a:rPr lang="en-US" altLang="zh-CN" sz="3000" b="1" dirty="0" smtClean="0">
                <a:solidFill>
                  <a:srgbClr val="11576A"/>
                </a:solidFill>
                <a:latin typeface="微软雅黑" panose="020B0503020204020204" pitchFamily="34" charset="-122"/>
                <a:ea typeface="微软雅黑" panose="020B0503020204020204" pitchFamily="34" charset="-122"/>
              </a:rPr>
              <a:t>OS</a:t>
            </a:r>
            <a:endParaRPr lang="zh-CN" altLang="en-US" sz="3000" b="1" dirty="0">
              <a:solidFill>
                <a:srgbClr val="11576A"/>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928662" y="1243779"/>
            <a:ext cx="7143800" cy="2696123"/>
            <a:chOff x="928662" y="1002814"/>
            <a:chExt cx="7143800" cy="2696123"/>
          </a:xfrm>
        </p:grpSpPr>
        <p:sp>
          <p:nvSpPr>
            <p:cNvPr id="57" name="TextBox 82"/>
            <p:cNvSpPr txBox="1"/>
            <p:nvPr/>
          </p:nvSpPr>
          <p:spPr>
            <a:xfrm>
              <a:off x="928662" y="1002814"/>
              <a:ext cx="7143800" cy="2696123"/>
            </a:xfrm>
            <a:prstGeom prst="rect">
              <a:avLst/>
            </a:prstGeom>
            <a:noFill/>
          </p:spPr>
          <p:txBody>
            <a:bodyPr wrap="square" rtlCol="0">
              <a:spAutoFit/>
            </a:bodyPr>
            <a:lstStyle/>
            <a:p>
              <a:pPr marL="342900" lvl="1" indent="-342900">
                <a:spcBef>
                  <a:spcPct val="20000"/>
                </a:spcBef>
              </a:pPr>
              <a:r>
                <a:rPr lang="zh-CN" altLang="en-US" b="1" dirty="0" smtClean="0">
                  <a:solidFill>
                    <a:srgbClr val="11576A"/>
                  </a:solidFill>
                  <a:latin typeface="张海山锐谐体2.0-授权联系：Samtype@QQ.com" pitchFamily="2" charset="-122"/>
                  <a:ea typeface="张海山锐谐体2.0-授权联系：Samtype@QQ.com" pitchFamily="2" charset="-122"/>
                </a:rPr>
                <a:t>■ </a:t>
              </a:r>
              <a:r>
                <a:rPr lang="en-US" altLang="zh-CN" b="1" dirty="0" smtClean="0">
                  <a:solidFill>
                    <a:srgbClr val="11576A"/>
                  </a:solidFill>
                  <a:latin typeface="张海山锐谐体2.0-授权联系：Samtype@QQ.com" pitchFamily="2" charset="-122"/>
                  <a:ea typeface="张海山锐谐体2.0-授权联系：Samtype@QQ.com" pitchFamily="2" charset="-122"/>
                </a:rPr>
                <a:t>OS</a:t>
              </a:r>
              <a:r>
                <a:rPr lang="zh-CN" altLang="en-US" b="1" dirty="0" smtClean="0">
                  <a:solidFill>
                    <a:srgbClr val="11576A"/>
                  </a:solidFill>
                  <a:latin typeface="张海山锐谐体2.0-授权联系：Samtype@QQ.com" pitchFamily="2" charset="-122"/>
                  <a:ea typeface="张海山锐谐体2.0-授权联系：Samtype@QQ.com" pitchFamily="2" charset="-122"/>
                </a:rPr>
                <a:t>的功能</a:t>
              </a:r>
              <a:endParaRPr lang="zh-CN" altLang="en-US" sz="2000" b="1" dirty="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zh-CN" altLang="en-US" b="1" dirty="0" smtClean="0">
                  <a:solidFill>
                    <a:srgbClr val="11576A"/>
                  </a:solidFill>
                  <a:latin typeface="微软雅黑" panose="020B0503020204020204" pitchFamily="34" charset="-122"/>
                  <a:ea typeface="微软雅黑" panose="020B0503020204020204" pitchFamily="34" charset="-122"/>
                </a:rPr>
                <a:t>         干啥？</a:t>
              </a:r>
              <a:endParaRPr lang="zh-CN" altLang="en-US" b="1" dirty="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zh-CN" altLang="en-US" b="1" dirty="0">
                  <a:solidFill>
                    <a:srgbClr val="11576A"/>
                  </a:solidFill>
                  <a:latin typeface="张海山锐谐体2.0-授权联系：Samtype@QQ.com" pitchFamily="2" charset="-122"/>
                  <a:ea typeface="张海山锐谐体2.0-授权联系：Samtype@QQ.com" pitchFamily="2" charset="-122"/>
                </a:rPr>
                <a:t>■ </a:t>
              </a:r>
              <a:r>
                <a:rPr lang="en-US" altLang="zh-CN" b="1" dirty="0">
                  <a:solidFill>
                    <a:srgbClr val="11576A"/>
                  </a:solidFill>
                  <a:latin typeface="张海山锐谐体2.0-授权联系：Samtype@QQ.com" pitchFamily="2" charset="-122"/>
                  <a:ea typeface="张海山锐谐体2.0-授权联系：Samtype@QQ.com" pitchFamily="2" charset="-122"/>
                </a:rPr>
                <a:t>OS</a:t>
              </a:r>
              <a:r>
                <a:rPr lang="zh-CN" altLang="en-US" b="1" dirty="0" smtClean="0">
                  <a:solidFill>
                    <a:srgbClr val="11576A"/>
                  </a:solidFill>
                  <a:latin typeface="张海山锐谐体2.0-授权联系：Samtype@QQ.com" pitchFamily="2" charset="-122"/>
                  <a:ea typeface="张海山锐谐体2.0-授权联系：Samtype@QQ.com" pitchFamily="2" charset="-122"/>
                </a:rPr>
                <a:t>的特征</a:t>
              </a:r>
              <a:endParaRPr lang="zh-CN" altLang="en-US" sz="2000" b="1" dirty="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zh-CN" altLang="en-US" b="1" dirty="0" smtClean="0">
                  <a:solidFill>
                    <a:srgbClr val="11576A"/>
                  </a:solidFill>
                  <a:latin typeface="微软雅黑" panose="020B0503020204020204" pitchFamily="34" charset="-122"/>
                  <a:ea typeface="微软雅黑" panose="020B0503020204020204" pitchFamily="34" charset="-122"/>
                </a:rPr>
                <a:t>         与应用</a:t>
              </a:r>
              <a:r>
                <a:rPr lang="en-US" altLang="zh-CN" b="1" dirty="0" smtClean="0">
                  <a:solidFill>
                    <a:srgbClr val="11576A"/>
                  </a:solidFill>
                  <a:latin typeface="微软雅黑" panose="020B0503020204020204" pitchFamily="34" charset="-122"/>
                  <a:ea typeface="微软雅黑" panose="020B0503020204020204" pitchFamily="34" charset="-122"/>
                </a:rPr>
                <a:t>soft</a:t>
              </a:r>
              <a:r>
                <a:rPr lang="zh-CN" altLang="en-US" b="1" dirty="0" smtClean="0">
                  <a:solidFill>
                    <a:srgbClr val="11576A"/>
                  </a:solidFill>
                  <a:latin typeface="微软雅黑" panose="020B0503020204020204" pitchFamily="34" charset="-122"/>
                  <a:ea typeface="微软雅黑" panose="020B0503020204020204" pitchFamily="34" charset="-122"/>
                </a:rPr>
                <a:t>的区别？</a:t>
              </a:r>
              <a:endParaRPr lang="zh-CN" altLang="en-US" b="1" dirty="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zh-CN" altLang="en-US" b="1" dirty="0">
                  <a:solidFill>
                    <a:srgbClr val="11576A"/>
                  </a:solidFill>
                  <a:latin typeface="张海山锐谐体2.0-授权联系：Samtype@QQ.com" pitchFamily="2" charset="-122"/>
                  <a:ea typeface="张海山锐谐体2.0-授权联系：Samtype@QQ.com" pitchFamily="2" charset="-122"/>
                </a:rPr>
                <a:t>■ </a:t>
              </a:r>
              <a:r>
                <a:rPr lang="en-US" altLang="zh-CN" b="1" dirty="0">
                  <a:solidFill>
                    <a:srgbClr val="11576A"/>
                  </a:solidFill>
                  <a:latin typeface="张海山锐谐体2.0-授权联系：Samtype@QQ.com" pitchFamily="2" charset="-122"/>
                  <a:ea typeface="张海山锐谐体2.0-授权联系：Samtype@QQ.com" pitchFamily="2" charset="-122"/>
                </a:rPr>
                <a:t>OS</a:t>
              </a:r>
              <a:r>
                <a:rPr lang="zh-CN" altLang="en-US" b="1" dirty="0" smtClean="0">
                  <a:solidFill>
                    <a:srgbClr val="11576A"/>
                  </a:solidFill>
                  <a:latin typeface="张海山锐谐体2.0-授权联系：Samtype@QQ.com" pitchFamily="2" charset="-122"/>
                  <a:ea typeface="张海山锐谐体2.0-授权联系：Samtype@QQ.com" pitchFamily="2" charset="-122"/>
                </a:rPr>
                <a:t>的组成</a:t>
              </a:r>
              <a:endParaRPr lang="zh-CN" altLang="en-US" sz="2000" b="1" dirty="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zh-CN" altLang="en-US" b="1" dirty="0" smtClean="0">
                  <a:solidFill>
                    <a:srgbClr val="11576A"/>
                  </a:solidFill>
                  <a:latin typeface="微软雅黑" panose="020B0503020204020204" pitchFamily="34" charset="-122"/>
                  <a:ea typeface="微软雅黑" panose="020B0503020204020204" pitchFamily="34" charset="-122"/>
                </a:rPr>
                <a:t>         包含那些部分？</a:t>
              </a:r>
              <a:endParaRPr lang="en-US" altLang="zh-CN" b="1" dirty="0" smtClean="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zh-CN" altLang="en-US" b="1" dirty="0">
                  <a:solidFill>
                    <a:srgbClr val="11576A"/>
                  </a:solidFill>
                  <a:latin typeface="张海山锐谐体2.0-授权联系：Samtype@QQ.com" pitchFamily="2" charset="-122"/>
                  <a:ea typeface="张海山锐谐体2.0-授权联系：Samtype@QQ.com" pitchFamily="2" charset="-122"/>
                </a:rPr>
                <a:t>■ </a:t>
              </a:r>
              <a:r>
                <a:rPr lang="en-US" altLang="zh-CN" b="1" dirty="0">
                  <a:solidFill>
                    <a:srgbClr val="11576A"/>
                  </a:solidFill>
                  <a:latin typeface="张海山锐谐体2.0-授权联系：Samtype@QQ.com" pitchFamily="2" charset="-122"/>
                  <a:ea typeface="张海山锐谐体2.0-授权联系：Samtype@QQ.com" pitchFamily="2" charset="-122"/>
                </a:rPr>
                <a:t>OS</a:t>
              </a:r>
              <a:r>
                <a:rPr lang="zh-CN" altLang="en-US" b="1" dirty="0" smtClean="0">
                  <a:solidFill>
                    <a:srgbClr val="11576A"/>
                  </a:solidFill>
                  <a:latin typeface="张海山锐谐体2.0-授权联系：Samtype@QQ.com" pitchFamily="2" charset="-122"/>
                  <a:ea typeface="张海山锐谐体2.0-授权联系：Samtype@QQ.com" pitchFamily="2" charset="-122"/>
                </a:rPr>
                <a:t>的</a:t>
              </a:r>
              <a:r>
                <a:rPr lang="zh-CN" altLang="en-US" b="1" dirty="0">
                  <a:solidFill>
                    <a:srgbClr val="11576A"/>
                  </a:solidFill>
                  <a:latin typeface="张海山锐谐体2.0-授权联系：Samtype@QQ.com" pitchFamily="2" charset="-122"/>
                  <a:ea typeface="张海山锐谐体2.0-授权联系：Samtype@QQ.com" pitchFamily="2" charset="-122"/>
                </a:rPr>
                <a:t>需求</a:t>
              </a:r>
              <a:endParaRPr lang="zh-CN" altLang="en-US" sz="2000" b="1" dirty="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en-US" altLang="zh-CN" b="1" dirty="0" smtClean="0">
                  <a:solidFill>
                    <a:srgbClr val="11576A"/>
                  </a:solidFill>
                  <a:latin typeface="微软雅黑" panose="020B0503020204020204" pitchFamily="34" charset="-122"/>
                  <a:ea typeface="微软雅黑" panose="020B0503020204020204" pitchFamily="34" charset="-122"/>
                </a:rPr>
                <a:t>         </a:t>
              </a:r>
              <a:r>
                <a:rPr lang="zh-CN" altLang="en-US" b="1" dirty="0" smtClean="0">
                  <a:solidFill>
                    <a:srgbClr val="11576A"/>
                  </a:solidFill>
                  <a:latin typeface="微软雅黑" panose="020B0503020204020204" pitchFamily="34" charset="-122"/>
                  <a:ea typeface="微软雅黑" panose="020B0503020204020204" pitchFamily="34" charset="-122"/>
                </a:rPr>
                <a:t>对硬件的需求？</a:t>
              </a:r>
              <a:endParaRPr lang="zh-CN" altLang="en-US" b="1" dirty="0">
                <a:solidFill>
                  <a:srgbClr val="11576A"/>
                </a:solidFill>
                <a:latin typeface="微软雅黑" panose="020B0503020204020204" pitchFamily="34" charset="-122"/>
                <a:ea typeface="微软雅黑" panose="020B0503020204020204" pitchFamily="34" charset="-122"/>
              </a:endParaRPr>
            </a:p>
          </p:txBody>
        </p:sp>
        <p:pic>
          <p:nvPicPr>
            <p:cNvPr id="7" name="图片 6" descr="小点1.png"/>
            <p:cNvPicPr>
              <a:picLocks noChangeAspect="1"/>
            </p:cNvPicPr>
            <p:nvPr/>
          </p:nvPicPr>
          <p:blipFill>
            <a:blip r:embed="rId2" cstate="print"/>
            <a:stretch>
              <a:fillRect/>
            </a:stretch>
          </p:blipFill>
          <p:spPr>
            <a:xfrm>
              <a:off x="1369740" y="1499038"/>
              <a:ext cx="151066" cy="148997"/>
            </a:xfrm>
            <a:prstGeom prst="rect">
              <a:avLst/>
            </a:prstGeom>
          </p:spPr>
        </p:pic>
        <p:pic>
          <p:nvPicPr>
            <p:cNvPr id="9" name="图片 8" descr="小点1.png"/>
            <p:cNvPicPr>
              <a:picLocks noChangeAspect="1"/>
            </p:cNvPicPr>
            <p:nvPr/>
          </p:nvPicPr>
          <p:blipFill>
            <a:blip r:embed="rId2" cstate="print"/>
            <a:stretch>
              <a:fillRect/>
            </a:stretch>
          </p:blipFill>
          <p:spPr>
            <a:xfrm>
              <a:off x="1369740" y="2144259"/>
              <a:ext cx="151066" cy="148997"/>
            </a:xfrm>
            <a:prstGeom prst="rect">
              <a:avLst/>
            </a:prstGeom>
          </p:spPr>
        </p:pic>
        <p:pic>
          <p:nvPicPr>
            <p:cNvPr id="12" name="图片 11" descr="小点1.png"/>
            <p:cNvPicPr>
              <a:picLocks noChangeAspect="1"/>
            </p:cNvPicPr>
            <p:nvPr/>
          </p:nvPicPr>
          <p:blipFill>
            <a:blip r:embed="rId2" cstate="print"/>
            <a:stretch>
              <a:fillRect/>
            </a:stretch>
          </p:blipFill>
          <p:spPr>
            <a:xfrm>
              <a:off x="1369740" y="2787774"/>
              <a:ext cx="151066" cy="148997"/>
            </a:xfrm>
            <a:prstGeom prst="rect">
              <a:avLst/>
            </a:prstGeom>
          </p:spPr>
        </p:pic>
      </p:grpSp>
      <p:pic>
        <p:nvPicPr>
          <p:cNvPr id="13" name="图片 12" descr="小点1.png"/>
          <p:cNvPicPr>
            <a:picLocks noChangeAspect="1"/>
          </p:cNvPicPr>
          <p:nvPr/>
        </p:nvPicPr>
        <p:blipFill>
          <a:blip r:embed="rId2" cstate="print"/>
          <a:stretch>
            <a:fillRect/>
          </a:stretch>
        </p:blipFill>
        <p:spPr>
          <a:xfrm>
            <a:off x="1403648" y="3599822"/>
            <a:ext cx="151066" cy="148997"/>
          </a:xfrm>
          <a:prstGeom prst="rect">
            <a:avLst/>
          </a:prstGeom>
        </p:spPr>
      </p:pic>
      <p:sp>
        <p:nvSpPr>
          <p:cNvPr id="10" name="Rectangle 1"/>
          <p:cNvSpPr>
            <a:spLocks noChangeArrowheads="1"/>
          </p:cNvSpPr>
          <p:nvPr/>
        </p:nvSpPr>
        <p:spPr bwMode="auto">
          <a:xfrm>
            <a:off x="917952" y="2630326"/>
            <a:ext cx="3403176" cy="1938992"/>
          </a:xfrm>
          <a:prstGeom prst="rect">
            <a:avLst/>
          </a:prstGeom>
          <a:solidFill>
            <a:schemeClr val="accent1">
              <a:lumMod val="20000"/>
              <a:lumOff val="80000"/>
            </a:schemeClr>
          </a:solidFill>
          <a:ln>
            <a:noFill/>
          </a:ln>
          <a:effec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l" defTabSz="914400" rtl="0" eaLnBrk="0" fontAlgn="base" latinLnBrk="0" hangingPunct="0">
              <a:lnSpc>
                <a:spcPct val="100000"/>
              </a:lnSpc>
              <a:spcBef>
                <a:spcPct val="0"/>
              </a:spcBef>
              <a:spcAft>
                <a:spcPct val="0"/>
              </a:spcAft>
              <a:buClrTx/>
              <a:buSzTx/>
              <a:tabLst/>
            </a:pPr>
            <a:r>
              <a:rPr lang="zh-CN" altLang="en-US" sz="2400" dirty="0">
                <a:solidFill>
                  <a:srgbClr val="333333"/>
                </a:solidFill>
                <a:ea typeface="Open Sans"/>
              </a:rPr>
              <a:t>执行</a:t>
            </a:r>
            <a:r>
              <a:rPr kumimoji="0" lang="zh-CN" altLang="zh-CN" sz="2400" b="0" i="0" u="none" strike="noStrike" cap="none" normalizeH="0" baseline="0" dirty="0" smtClean="0">
                <a:ln>
                  <a:noFill/>
                </a:ln>
                <a:solidFill>
                  <a:srgbClr val="333333"/>
                </a:solidFill>
                <a:effectLst/>
                <a:latin typeface="Arial" panose="020B0604020202020204" pitchFamily="34" charset="0"/>
                <a:ea typeface="Open Sans"/>
              </a:rPr>
              <a:t>特权</a:t>
            </a:r>
            <a:endParaRPr kumimoji="0" lang="zh-CN" altLang="zh-CN" sz="400" b="0" i="0" u="none" strike="noStrike" cap="none" normalizeH="0" baseline="0" dirty="0" smtClean="0">
              <a:ln>
                <a:noFill/>
              </a:ln>
              <a:solidFill>
                <a:schemeClr val="tx1"/>
              </a:solidFill>
              <a:effectLst/>
              <a:latin typeface="Arial" panose="020B0604020202020204" pitchFamily="34" charset="0"/>
            </a:endParaRPr>
          </a:p>
          <a:p>
            <a:pPr lvl="1" indent="-274638"/>
            <a:r>
              <a:rPr lang="zh-CN" altLang="zh-CN" sz="2400" dirty="0" smtClean="0">
                <a:solidFill>
                  <a:srgbClr val="333333"/>
                </a:solidFill>
                <a:ea typeface="Open Sans"/>
              </a:rPr>
              <a:t>Exceptions</a:t>
            </a:r>
            <a:r>
              <a:rPr lang="en-US" altLang="zh-CN" sz="2400" dirty="0" smtClean="0">
                <a:solidFill>
                  <a:srgbClr val="333333"/>
                </a:solidFill>
                <a:ea typeface="Open Sans"/>
              </a:rPr>
              <a:t>/Interrupt</a:t>
            </a:r>
            <a:endParaRPr kumimoji="0" lang="en-US" altLang="zh-CN" sz="2000" b="0" i="0" u="none" strike="noStrike" cap="none" normalizeH="0" baseline="0" dirty="0" smtClean="0">
              <a:ln>
                <a:noFill/>
              </a:ln>
              <a:solidFill>
                <a:srgbClr val="333333"/>
              </a:solidFill>
              <a:effectLst/>
              <a:latin typeface="Arial" panose="020B0604020202020204" pitchFamily="34" charset="0"/>
              <a:ea typeface="Open Sans"/>
            </a:endParaRPr>
          </a:p>
          <a:p>
            <a:pPr lvl="1" indent="-274638"/>
            <a:r>
              <a:rPr lang="zh-CN" altLang="zh-CN" sz="2400" dirty="0">
                <a:solidFill>
                  <a:srgbClr val="333333"/>
                </a:solidFill>
                <a:ea typeface="Open Sans"/>
              </a:rPr>
              <a:t>Segmentation</a:t>
            </a:r>
            <a:r>
              <a:rPr lang="en-US" altLang="zh-CN" sz="2400" dirty="0">
                <a:solidFill>
                  <a:srgbClr val="333333"/>
                </a:solidFill>
                <a:ea typeface="Open Sans"/>
              </a:rPr>
              <a:t>/Paging</a:t>
            </a:r>
            <a:endParaRPr lang="zh-CN" altLang="zh-CN" sz="2400" dirty="0"/>
          </a:p>
          <a:p>
            <a:pPr lvl="1" indent="-274638"/>
            <a:r>
              <a:rPr lang="zh-CN" altLang="zh-CN" sz="2400" dirty="0" smtClean="0">
                <a:solidFill>
                  <a:srgbClr val="333333"/>
                </a:solidFill>
                <a:ea typeface="Open Sans"/>
              </a:rPr>
              <a:t>Virtual Memory</a:t>
            </a:r>
            <a:endParaRPr kumimoji="0" lang="en-US" altLang="zh-CN" sz="2000" b="0" i="0" u="none" strike="noStrike" cap="none" normalizeH="0" baseline="0" dirty="0" smtClean="0">
              <a:ln>
                <a:noFill/>
              </a:ln>
              <a:solidFill>
                <a:srgbClr val="333333"/>
              </a:solidFill>
              <a:effectLst/>
              <a:latin typeface="Arial" panose="020B0604020202020204" pitchFamily="34" charset="0"/>
              <a:ea typeface="Open Sans"/>
            </a:endParaRPr>
          </a:p>
          <a:p>
            <a:pPr lvl="1" indent="-274638"/>
            <a:r>
              <a:rPr kumimoji="0" lang="zh-CN" altLang="zh-CN" sz="2400" b="0" i="0" u="none" strike="noStrike" cap="none" normalizeH="0" baseline="0" dirty="0" smtClean="0">
                <a:ln>
                  <a:noFill/>
                </a:ln>
                <a:solidFill>
                  <a:srgbClr val="333333"/>
                </a:solidFill>
                <a:effectLst/>
                <a:latin typeface="Arial" panose="020B0604020202020204" pitchFamily="34" charset="0"/>
                <a:ea typeface="Open Sans"/>
              </a:rPr>
              <a:t>Privilege Modes</a:t>
            </a:r>
            <a:endParaRPr kumimoji="0" lang="en-US" altLang="zh-CN" sz="1600" b="0" i="0" u="none" strike="noStrike" cap="none" normalizeH="0" baseline="0" dirty="0" smtClean="0">
              <a:ln>
                <a:noFill/>
              </a:ln>
              <a:solidFill>
                <a:srgbClr val="333333"/>
              </a:solidFill>
              <a:effectLst/>
              <a:latin typeface="Arial" panose="020B0604020202020204" pitchFamily="34" charset="0"/>
              <a:ea typeface="Open Sans"/>
            </a:endParaRPr>
          </a:p>
        </p:txBody>
      </p:sp>
    </p:spTree>
    <p:extLst>
      <p:ext uri="{BB962C8B-B14F-4D97-AF65-F5344CB8AC3E}">
        <p14:creationId xmlns="" xmlns:p14="http://schemas.microsoft.com/office/powerpoint/2010/main" val="388435478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内容占位符 2"/>
          <p:cNvSpPr>
            <a:spLocks noGrp="1"/>
          </p:cNvSpPr>
          <p:nvPr>
            <p:ph idx="1"/>
          </p:nvPr>
        </p:nvSpPr>
        <p:spPr>
          <a:xfrm>
            <a:off x="464811" y="1092788"/>
            <a:ext cx="4301986" cy="1515971"/>
          </a:xfrm>
        </p:spPr>
        <p:txBody>
          <a:bodyPr/>
          <a:lstStyle/>
          <a:p>
            <a:pPr marL="0" indent="0">
              <a:buNone/>
            </a:pPr>
            <a:r>
              <a:rPr lang="zh-CN" altLang="en-US" sz="1800" b="1" dirty="0">
                <a:solidFill>
                  <a:srgbClr val="11576A"/>
                </a:solidFill>
                <a:latin typeface="张海山锐谐体2.0-授权联系：Samtype@QQ.com" pitchFamily="2" charset="-122"/>
                <a:ea typeface="张海山锐谐体2.0-授权联系：Samtype@QQ.com" pitchFamily="2" charset="-122"/>
              </a:rPr>
              <a:t>■</a:t>
            </a:r>
            <a:r>
              <a:rPr lang="zh-CN" altLang="en-US" sz="2800" b="1" dirty="0">
                <a:solidFill>
                  <a:srgbClr val="11576A"/>
                </a:solidFill>
                <a:latin typeface="张海山锐谐体2.0-授权联系：Samtype@QQ.com" pitchFamily="2" charset="-122"/>
                <a:ea typeface="张海山锐谐体2.0-授权联系：Samtype@QQ.com" pitchFamily="2" charset="-122"/>
              </a:rPr>
              <a:t> </a:t>
            </a:r>
            <a:r>
              <a:rPr lang="en-US" altLang="zh-CN" sz="2000" b="1" dirty="0" smtClean="0">
                <a:solidFill>
                  <a:srgbClr val="11576A"/>
                </a:solidFill>
                <a:latin typeface="微软雅黑" panose="020B0503020204020204" pitchFamily="34" charset="-122"/>
                <a:ea typeface="微软雅黑" panose="020B0503020204020204" pitchFamily="34" charset="-122"/>
              </a:rPr>
              <a:t>Lab7</a:t>
            </a:r>
            <a:r>
              <a:rPr lang="zh-CN" altLang="en-US" sz="2000" b="1" dirty="0" smtClean="0">
                <a:solidFill>
                  <a:srgbClr val="11576A"/>
                </a:solidFill>
                <a:latin typeface="微软雅黑" panose="020B0503020204020204" pitchFamily="34" charset="-122"/>
                <a:ea typeface="微软雅黑" panose="020B0503020204020204" pitchFamily="34" charset="-122"/>
              </a:rPr>
              <a:t>：</a:t>
            </a:r>
            <a:r>
              <a:rPr lang="zh-CN" altLang="en-US" sz="1800" b="1" dirty="0" smtClean="0">
                <a:solidFill>
                  <a:srgbClr val="11576A"/>
                </a:solidFill>
                <a:latin typeface="微软雅黑" panose="020B0503020204020204" pitchFamily="34" charset="-122"/>
                <a:ea typeface="微软雅黑" panose="020B0503020204020204" pitchFamily="34" charset="-122"/>
              </a:rPr>
              <a:t>同步互斥</a:t>
            </a:r>
            <a:endParaRPr lang="en-US" altLang="zh-CN" sz="1800" b="1" dirty="0" smtClean="0">
              <a:solidFill>
                <a:srgbClr val="11576A"/>
              </a:solidFill>
              <a:latin typeface="微软雅黑" panose="020B0503020204020204" pitchFamily="34" charset="-122"/>
              <a:ea typeface="微软雅黑" panose="020B0503020204020204" pitchFamily="34" charset="-122"/>
            </a:endParaRPr>
          </a:p>
          <a:p>
            <a:pPr marL="457200" lvl="1" indent="0">
              <a:buNone/>
            </a:pPr>
            <a:r>
              <a:rPr lang="zh-CN" altLang="en-US" sz="1800" b="1" dirty="0">
                <a:solidFill>
                  <a:srgbClr val="11576A"/>
                </a:solidFill>
                <a:latin typeface="微软雅黑" panose="020B0503020204020204" pitchFamily="34" charset="-122"/>
                <a:ea typeface="微软雅黑" panose="020B0503020204020204" pitchFamily="34" charset="-122"/>
              </a:rPr>
              <a:t>了解进程间如何进行信息交换和共享，并了解同步互斥的具体实现以及对系统性能的影响，研究死锁产生的原因，以及如何避免死锁；</a:t>
            </a:r>
            <a:endParaRPr lang="zh-CN" altLang="en-US" sz="1800" b="1" dirty="0" smtClean="0">
              <a:solidFill>
                <a:srgbClr val="11576A"/>
              </a:solidFill>
              <a:latin typeface="微软雅黑" panose="020B0503020204020204" pitchFamily="34" charset="-122"/>
              <a:ea typeface="微软雅黑" panose="020B0503020204020204" pitchFamily="34" charset="-122"/>
            </a:endParaRPr>
          </a:p>
        </p:txBody>
      </p:sp>
      <p:sp>
        <p:nvSpPr>
          <p:cNvPr id="23556" name="矩形 3"/>
          <p:cNvSpPr>
            <a:spLocks noChangeArrowheads="1"/>
          </p:cNvSpPr>
          <p:nvPr/>
        </p:nvSpPr>
        <p:spPr bwMode="auto">
          <a:xfrm>
            <a:off x="947483" y="2793658"/>
            <a:ext cx="3172896" cy="1323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sz="2400">
                <a:solidFill>
                  <a:schemeClr val="tx1"/>
                </a:solidFill>
                <a:latin typeface="Lucida Sans" panose="020B0602030504020204" pitchFamily="34" charset="0"/>
                <a:ea typeface="永中宋体" charset="-122"/>
              </a:defRPr>
            </a:lvl1pPr>
            <a:lvl2pPr marL="742950" indent="-285750" eaLnBrk="0" hangingPunct="0">
              <a:defRPr sz="2400">
                <a:solidFill>
                  <a:schemeClr val="tx1"/>
                </a:solidFill>
                <a:latin typeface="Lucida Sans" panose="020B0602030504020204" pitchFamily="34" charset="0"/>
                <a:ea typeface="永中宋体" charset="-122"/>
              </a:defRPr>
            </a:lvl2pPr>
            <a:lvl3pPr marL="1143000" indent="-228600" eaLnBrk="0" hangingPunct="0">
              <a:defRPr sz="2400">
                <a:solidFill>
                  <a:schemeClr val="tx1"/>
                </a:solidFill>
                <a:latin typeface="Lucida Sans" panose="020B0602030504020204" pitchFamily="34" charset="0"/>
                <a:ea typeface="永中宋体" charset="-122"/>
              </a:defRPr>
            </a:lvl3pPr>
            <a:lvl4pPr marL="1600200" indent="-228600" eaLnBrk="0" hangingPunct="0">
              <a:defRPr sz="2400">
                <a:solidFill>
                  <a:schemeClr val="tx1"/>
                </a:solidFill>
                <a:latin typeface="Lucida Sans" panose="020B0602030504020204" pitchFamily="34" charset="0"/>
                <a:ea typeface="永中宋体" charset="-122"/>
              </a:defRPr>
            </a:lvl4pPr>
            <a:lvl5pPr marL="2057400" indent="-228600" eaLnBrk="0" hangingPunct="0">
              <a:defRPr sz="2400">
                <a:solidFill>
                  <a:schemeClr val="tx1"/>
                </a:solidFill>
                <a:latin typeface="Lucida Sans" panose="020B0602030504020204" pitchFamily="34" charset="0"/>
                <a:ea typeface="永中宋体"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9pPr>
          </a:lstStyle>
          <a:p>
            <a:pPr eaLnBrk="1" hangingPunct="1">
              <a:buFont typeface="Arial" panose="020B0604020202020204" pitchFamily="34" charset="0"/>
              <a:buChar char="•"/>
            </a:pPr>
            <a:r>
              <a:rPr lang="zh-CN" altLang="zh-CN" sz="1600" b="1" dirty="0">
                <a:solidFill>
                  <a:srgbClr val="11576A"/>
                </a:solidFill>
                <a:latin typeface="微软雅黑" panose="020B0503020204020204" pitchFamily="34" charset="-122"/>
                <a:ea typeface="微软雅黑" panose="020B0503020204020204" pitchFamily="34" charset="-122"/>
              </a:rPr>
              <a:t>熟悉 </a:t>
            </a:r>
            <a:r>
              <a:rPr lang="en-US" altLang="zh-CN" sz="1600" b="1" dirty="0" err="1">
                <a:solidFill>
                  <a:srgbClr val="11576A"/>
                </a:solidFill>
                <a:latin typeface="微软雅黑" panose="020B0503020204020204" pitchFamily="34" charset="-122"/>
                <a:ea typeface="微软雅黑" panose="020B0503020204020204" pitchFamily="34" charset="-122"/>
              </a:rPr>
              <a:t>ucore</a:t>
            </a:r>
            <a:r>
              <a:rPr lang="en-US" altLang="zh-CN" sz="1600" b="1" dirty="0">
                <a:solidFill>
                  <a:srgbClr val="11576A"/>
                </a:solidFill>
                <a:latin typeface="微软雅黑" panose="020B0503020204020204" pitchFamily="34" charset="-122"/>
                <a:ea typeface="微软雅黑" panose="020B0503020204020204" pitchFamily="34" charset="-122"/>
              </a:rPr>
              <a:t> </a:t>
            </a:r>
            <a:r>
              <a:rPr lang="zh-CN" altLang="zh-CN" sz="1600" b="1" dirty="0">
                <a:solidFill>
                  <a:srgbClr val="11576A"/>
                </a:solidFill>
                <a:latin typeface="微软雅黑" panose="020B0503020204020204" pitchFamily="34" charset="-122"/>
                <a:ea typeface="微软雅黑" panose="020B0503020204020204" pitchFamily="34" charset="-122"/>
              </a:rPr>
              <a:t>的</a:t>
            </a:r>
            <a:r>
              <a:rPr lang="zh-CN" altLang="en-US" sz="1600" b="1" dirty="0">
                <a:solidFill>
                  <a:srgbClr val="11576A"/>
                </a:solidFill>
                <a:latin typeface="微软雅黑" panose="020B0503020204020204" pitchFamily="34" charset="-122"/>
                <a:ea typeface="微软雅黑" panose="020B0503020204020204" pitchFamily="34" charset="-122"/>
              </a:rPr>
              <a:t>同步互斥</a:t>
            </a:r>
            <a:r>
              <a:rPr lang="zh-CN" altLang="en-US" sz="1600" b="1" dirty="0" smtClean="0">
                <a:solidFill>
                  <a:srgbClr val="11576A"/>
                </a:solidFill>
                <a:latin typeface="微软雅黑" panose="020B0503020204020204" pitchFamily="34" charset="-122"/>
                <a:ea typeface="微软雅黑" panose="020B0503020204020204" pitchFamily="34" charset="-122"/>
              </a:rPr>
              <a:t>机制</a:t>
            </a:r>
            <a:endParaRPr lang="zh-CN" altLang="zh-CN" sz="1600" b="1" dirty="0">
              <a:solidFill>
                <a:srgbClr val="11576A"/>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Char char="•"/>
            </a:pPr>
            <a:r>
              <a:rPr lang="zh-CN" altLang="en-US" sz="1600" b="1" dirty="0" smtClean="0">
                <a:solidFill>
                  <a:srgbClr val="11576A"/>
                </a:solidFill>
                <a:latin typeface="微软雅黑" panose="020B0503020204020204" pitchFamily="34" charset="-122"/>
                <a:ea typeface="微软雅黑" panose="020B0503020204020204" pitchFamily="34" charset="-122"/>
              </a:rPr>
              <a:t>理解基本</a:t>
            </a:r>
            <a:r>
              <a:rPr lang="zh-CN" altLang="en-US" sz="1600" b="1" dirty="0">
                <a:solidFill>
                  <a:srgbClr val="11576A"/>
                </a:solidFill>
                <a:latin typeface="微软雅黑" panose="020B0503020204020204" pitchFamily="34" charset="-122"/>
                <a:ea typeface="微软雅黑" panose="020B0503020204020204" pitchFamily="34" charset="-122"/>
              </a:rPr>
              <a:t>的</a:t>
            </a:r>
            <a:r>
              <a:rPr lang="en-US" altLang="zh-CN" sz="1600" b="1" dirty="0">
                <a:solidFill>
                  <a:srgbClr val="11576A"/>
                </a:solidFill>
                <a:latin typeface="微软雅黑" panose="020B0503020204020204" pitchFamily="34" charset="-122"/>
                <a:ea typeface="微软雅黑" panose="020B0503020204020204" pitchFamily="34" charset="-122"/>
              </a:rPr>
              <a:t>spinlock</a:t>
            </a:r>
            <a:r>
              <a:rPr lang="zh-CN" altLang="en-US" sz="1600" b="1" dirty="0">
                <a:solidFill>
                  <a:srgbClr val="11576A"/>
                </a:solidFill>
                <a:latin typeface="微软雅黑" panose="020B0503020204020204" pitchFamily="34" charset="-122"/>
                <a:ea typeface="微软雅黑" panose="020B0503020204020204" pitchFamily="34" charset="-122"/>
              </a:rPr>
              <a:t>、</a:t>
            </a:r>
            <a:r>
              <a:rPr lang="en-US" altLang="zh-CN" sz="1600" b="1" dirty="0" err="1">
                <a:solidFill>
                  <a:srgbClr val="11576A"/>
                </a:solidFill>
                <a:latin typeface="微软雅黑" panose="020B0503020204020204" pitchFamily="34" charset="-122"/>
                <a:ea typeface="微软雅黑" panose="020B0503020204020204" pitchFamily="34" charset="-122"/>
              </a:rPr>
              <a:t>semphpore</a:t>
            </a:r>
            <a:r>
              <a:rPr lang="zh-CN" altLang="en-US" sz="1600" b="1" dirty="0">
                <a:solidFill>
                  <a:srgbClr val="11576A"/>
                </a:solidFill>
                <a:latin typeface="微软雅黑" panose="020B0503020204020204" pitchFamily="34" charset="-122"/>
                <a:ea typeface="微软雅黑" panose="020B0503020204020204" pitchFamily="34" charset="-122"/>
              </a:rPr>
              <a:t>、</a:t>
            </a:r>
            <a:r>
              <a:rPr lang="en-US" altLang="zh-CN" sz="1600" b="1" dirty="0">
                <a:solidFill>
                  <a:srgbClr val="11576A"/>
                </a:solidFill>
                <a:latin typeface="微软雅黑" panose="020B0503020204020204" pitchFamily="34" charset="-122"/>
                <a:ea typeface="微软雅黑" panose="020B0503020204020204" pitchFamily="34" charset="-122"/>
              </a:rPr>
              <a:t>condition </a:t>
            </a:r>
            <a:r>
              <a:rPr lang="en-US" altLang="zh-CN" sz="1600" b="1" dirty="0" smtClean="0">
                <a:solidFill>
                  <a:srgbClr val="11576A"/>
                </a:solidFill>
                <a:latin typeface="微软雅黑" panose="020B0503020204020204" pitchFamily="34" charset="-122"/>
                <a:ea typeface="微软雅黑" panose="020B0503020204020204" pitchFamily="34" charset="-122"/>
              </a:rPr>
              <a:t>variable</a:t>
            </a:r>
            <a:r>
              <a:rPr lang="zh-CN" altLang="en-US" sz="1600" b="1" dirty="0" smtClean="0">
                <a:solidFill>
                  <a:srgbClr val="11576A"/>
                </a:solidFill>
                <a:latin typeface="微软雅黑" panose="020B0503020204020204" pitchFamily="34" charset="-122"/>
                <a:ea typeface="微软雅黑" panose="020B0503020204020204" pitchFamily="34" charset="-122"/>
              </a:rPr>
              <a:t>的实现</a:t>
            </a:r>
            <a:endParaRPr lang="en-US" altLang="zh-CN" sz="1600" b="1" dirty="0" smtClean="0">
              <a:solidFill>
                <a:srgbClr val="11576A"/>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Char char="•"/>
            </a:pPr>
            <a:r>
              <a:rPr lang="zh-CN" altLang="en-US" sz="1600" b="1" dirty="0" smtClean="0">
                <a:solidFill>
                  <a:srgbClr val="11576A"/>
                </a:solidFill>
                <a:latin typeface="微软雅黑" panose="020B0503020204020204" pitchFamily="34" charset="-122"/>
                <a:ea typeface="微软雅黑" panose="020B0503020204020204" pitchFamily="34" charset="-122"/>
              </a:rPr>
              <a:t>用各种同步机制解决同步问题</a:t>
            </a:r>
            <a:endParaRPr lang="en-US" altLang="zh-CN" sz="1600" b="1" dirty="0">
              <a:solidFill>
                <a:srgbClr val="11576A"/>
              </a:solidFill>
              <a:latin typeface="微软雅黑" panose="020B0503020204020204" pitchFamily="34" charset="-122"/>
              <a:ea typeface="微软雅黑" panose="020B0503020204020204" pitchFamily="34" charset="-122"/>
            </a:endParaRPr>
          </a:p>
        </p:txBody>
      </p:sp>
      <p:sp>
        <p:nvSpPr>
          <p:cNvPr id="19" name="Rectangle 3"/>
          <p:cNvSpPr txBox="1">
            <a:spLocks noChangeArrowheads="1"/>
          </p:cNvSpPr>
          <p:nvPr/>
        </p:nvSpPr>
        <p:spPr>
          <a:xfrm>
            <a:off x="3131840" y="195486"/>
            <a:ext cx="3610744" cy="85725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000" b="1" dirty="0" smtClean="0">
                <a:solidFill>
                  <a:srgbClr val="11576A"/>
                </a:solidFill>
                <a:latin typeface="微软雅黑" panose="020B0503020204020204" pitchFamily="34" charset="-122"/>
                <a:ea typeface="微软雅黑" panose="020B0503020204020204" pitchFamily="34" charset="-122"/>
                <a:cs typeface="+mn-cs"/>
              </a:rPr>
              <a:t>实验课程设计</a:t>
            </a:r>
            <a:endParaRPr lang="zh-CN" altLang="en-US" sz="3000" b="1" dirty="0">
              <a:solidFill>
                <a:srgbClr val="11576A"/>
              </a:solidFill>
              <a:latin typeface="微软雅黑" panose="020B0503020204020204" pitchFamily="34" charset="-122"/>
              <a:ea typeface="微软雅黑" panose="020B0503020204020204" pitchFamily="34" charset="-122"/>
              <a:cs typeface="+mn-cs"/>
            </a:endParaRPr>
          </a:p>
        </p:txBody>
      </p:sp>
      <p:pic>
        <p:nvPicPr>
          <p:cNvPr id="20" name="图片 19" descr="小点1.png"/>
          <p:cNvPicPr>
            <a:picLocks noChangeAspect="1"/>
          </p:cNvPicPr>
          <p:nvPr/>
        </p:nvPicPr>
        <p:blipFill>
          <a:blip r:embed="rId2" cstate="print"/>
          <a:stretch>
            <a:fillRect/>
          </a:stretch>
        </p:blipFill>
        <p:spPr>
          <a:xfrm>
            <a:off x="763187" y="1677451"/>
            <a:ext cx="144077" cy="148997"/>
          </a:xfrm>
          <a:prstGeom prst="rect">
            <a:avLst/>
          </a:prstGeom>
        </p:spPr>
      </p:pic>
      <p:pic>
        <p:nvPicPr>
          <p:cNvPr id="2" name="图片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204302" y="890836"/>
            <a:ext cx="3435846" cy="3435846"/>
          </a:xfrm>
          <a:prstGeom prst="rect">
            <a:avLst/>
          </a:prstGeom>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556"/>
                                        </p:tgtEl>
                                        <p:attrNameLst>
                                          <p:attrName>style.visibility</p:attrName>
                                        </p:attrNameLst>
                                      </p:cBhvr>
                                      <p:to>
                                        <p:strVal val="visible"/>
                                      </p:to>
                                    </p:set>
                                    <p:animEffect transition="in" filter="wipe(left)">
                                      <p:cBhvr>
                                        <p:cTn id="7" dur="500"/>
                                        <p:tgtEl>
                                          <p:spTgt spid="23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内容占位符 2"/>
          <p:cNvSpPr>
            <a:spLocks noGrp="1"/>
          </p:cNvSpPr>
          <p:nvPr>
            <p:ph idx="1"/>
          </p:nvPr>
        </p:nvSpPr>
        <p:spPr>
          <a:xfrm>
            <a:off x="226660" y="1142950"/>
            <a:ext cx="4439823" cy="1644281"/>
          </a:xfrm>
        </p:spPr>
        <p:txBody>
          <a:bodyPr/>
          <a:lstStyle/>
          <a:p>
            <a:pPr marL="0" indent="0">
              <a:buNone/>
            </a:pPr>
            <a:r>
              <a:rPr lang="zh-CN" altLang="en-US" sz="1800" b="1" dirty="0">
                <a:solidFill>
                  <a:srgbClr val="11576A"/>
                </a:solidFill>
                <a:latin typeface="张海山锐谐体2.0-授权联系：Samtype@QQ.com" pitchFamily="2" charset="-122"/>
                <a:ea typeface="张海山锐谐体2.0-授权联系：Samtype@QQ.com" pitchFamily="2" charset="-122"/>
              </a:rPr>
              <a:t>■</a:t>
            </a:r>
            <a:r>
              <a:rPr lang="zh-CN" altLang="en-US" sz="2000" b="1" dirty="0">
                <a:solidFill>
                  <a:srgbClr val="11576A"/>
                </a:solidFill>
                <a:latin typeface="张海山锐谐体2.0-授权联系：Samtype@QQ.com" pitchFamily="2" charset="-122"/>
                <a:ea typeface="张海山锐谐体2.0-授权联系：Samtype@QQ.com" pitchFamily="2" charset="-122"/>
              </a:rPr>
              <a:t> </a:t>
            </a:r>
            <a:r>
              <a:rPr lang="en-US" altLang="zh-CN" sz="2000" b="1" dirty="0" smtClean="0">
                <a:solidFill>
                  <a:srgbClr val="11576A"/>
                </a:solidFill>
                <a:latin typeface="微软雅黑" panose="020B0503020204020204" pitchFamily="34" charset="-122"/>
                <a:ea typeface="微软雅黑" panose="020B0503020204020204" pitchFamily="34" charset="-122"/>
              </a:rPr>
              <a:t>Lab8</a:t>
            </a:r>
            <a:r>
              <a:rPr lang="zh-CN" altLang="en-US" sz="2000" b="1" dirty="0" smtClean="0">
                <a:solidFill>
                  <a:srgbClr val="11576A"/>
                </a:solidFill>
                <a:latin typeface="微软雅黑" panose="020B0503020204020204" pitchFamily="34" charset="-122"/>
                <a:ea typeface="微软雅黑" panose="020B0503020204020204" pitchFamily="34" charset="-122"/>
              </a:rPr>
              <a:t>：</a:t>
            </a:r>
            <a:r>
              <a:rPr lang="zh-CN" altLang="en-US" sz="1800" b="1" dirty="0" smtClean="0">
                <a:solidFill>
                  <a:srgbClr val="11576A"/>
                </a:solidFill>
                <a:latin typeface="微软雅黑" panose="020B0503020204020204" pitchFamily="34" charset="-122"/>
                <a:ea typeface="微软雅黑" panose="020B0503020204020204" pitchFamily="34" charset="-122"/>
              </a:rPr>
              <a:t>文件系统</a:t>
            </a:r>
            <a:endParaRPr lang="en-US" altLang="zh-CN" sz="1800" b="1" dirty="0" smtClean="0">
              <a:solidFill>
                <a:srgbClr val="11576A"/>
              </a:solidFill>
              <a:latin typeface="微软雅黑" panose="020B0503020204020204" pitchFamily="34" charset="-122"/>
              <a:ea typeface="微软雅黑" panose="020B0503020204020204" pitchFamily="34" charset="-122"/>
            </a:endParaRPr>
          </a:p>
          <a:p>
            <a:pPr marL="457200" lvl="1" indent="0">
              <a:buNone/>
            </a:pPr>
            <a:r>
              <a:rPr lang="zh-CN" altLang="en-US" sz="1800" b="1" dirty="0">
                <a:solidFill>
                  <a:srgbClr val="11576A"/>
                </a:solidFill>
                <a:latin typeface="微软雅黑" panose="020B0503020204020204" pitchFamily="34" charset="-122"/>
                <a:ea typeface="微软雅黑" panose="020B0503020204020204" pitchFamily="34" charset="-122"/>
              </a:rPr>
              <a:t>了解文件系统的具体实现，与进程管理等的关系，了解缓存对操作系统</a:t>
            </a:r>
            <a:r>
              <a:rPr lang="en-US" altLang="zh-CN" sz="1800" b="1" dirty="0">
                <a:solidFill>
                  <a:srgbClr val="11576A"/>
                </a:solidFill>
                <a:latin typeface="微软雅黑" panose="020B0503020204020204" pitchFamily="34" charset="-122"/>
                <a:ea typeface="微软雅黑" panose="020B0503020204020204" pitchFamily="34" charset="-122"/>
              </a:rPr>
              <a:t>IO</a:t>
            </a:r>
            <a:r>
              <a:rPr lang="zh-CN" altLang="en-US" sz="1800" b="1" dirty="0">
                <a:solidFill>
                  <a:srgbClr val="11576A"/>
                </a:solidFill>
                <a:latin typeface="微软雅黑" panose="020B0503020204020204" pitchFamily="34" charset="-122"/>
                <a:ea typeface="微软雅黑" panose="020B0503020204020204" pitchFamily="34" charset="-122"/>
              </a:rPr>
              <a:t>访问的性能改进，了解虚拟文件系统（</a:t>
            </a:r>
            <a:r>
              <a:rPr lang="en-US" altLang="zh-CN" sz="1800" b="1" dirty="0">
                <a:solidFill>
                  <a:srgbClr val="11576A"/>
                </a:solidFill>
                <a:latin typeface="微软雅黑" panose="020B0503020204020204" pitchFamily="34" charset="-122"/>
                <a:ea typeface="微软雅黑" panose="020B0503020204020204" pitchFamily="34" charset="-122"/>
              </a:rPr>
              <a:t>VFS</a:t>
            </a:r>
            <a:r>
              <a:rPr lang="zh-CN" altLang="en-US" sz="1800" b="1" dirty="0">
                <a:solidFill>
                  <a:srgbClr val="11576A"/>
                </a:solidFill>
                <a:latin typeface="微软雅黑" panose="020B0503020204020204" pitchFamily="34" charset="-122"/>
                <a:ea typeface="微软雅黑" panose="020B0503020204020204" pitchFamily="34" charset="-122"/>
              </a:rPr>
              <a:t>）、</a:t>
            </a:r>
            <a:r>
              <a:rPr lang="en-US" altLang="zh-CN" sz="1800" b="1" dirty="0">
                <a:solidFill>
                  <a:srgbClr val="11576A"/>
                </a:solidFill>
                <a:latin typeface="微软雅黑" panose="020B0503020204020204" pitchFamily="34" charset="-122"/>
                <a:ea typeface="微软雅黑" panose="020B0503020204020204" pitchFamily="34" charset="-122"/>
              </a:rPr>
              <a:t>buffer cache</a:t>
            </a:r>
            <a:r>
              <a:rPr lang="zh-CN" altLang="en-US" sz="1800" b="1" dirty="0">
                <a:solidFill>
                  <a:srgbClr val="11576A"/>
                </a:solidFill>
                <a:latin typeface="微软雅黑" panose="020B0503020204020204" pitchFamily="34" charset="-122"/>
                <a:ea typeface="微软雅黑" panose="020B0503020204020204" pitchFamily="34" charset="-122"/>
              </a:rPr>
              <a:t>和</a:t>
            </a:r>
            <a:r>
              <a:rPr lang="en-US" altLang="zh-CN" sz="1800" b="1" dirty="0">
                <a:solidFill>
                  <a:srgbClr val="11576A"/>
                </a:solidFill>
                <a:latin typeface="微软雅黑" panose="020B0503020204020204" pitchFamily="34" charset="-122"/>
                <a:ea typeface="微软雅黑" panose="020B0503020204020204" pitchFamily="34" charset="-122"/>
              </a:rPr>
              <a:t>disk driver</a:t>
            </a:r>
            <a:r>
              <a:rPr lang="zh-CN" altLang="en-US" sz="1800" b="1" dirty="0">
                <a:solidFill>
                  <a:srgbClr val="11576A"/>
                </a:solidFill>
                <a:latin typeface="微软雅黑" panose="020B0503020204020204" pitchFamily="34" charset="-122"/>
                <a:ea typeface="微软雅黑" panose="020B0503020204020204" pitchFamily="34" charset="-122"/>
              </a:rPr>
              <a:t>之间的关系。</a:t>
            </a:r>
            <a:endParaRPr lang="zh-CN" altLang="en-US" sz="1800" b="1" dirty="0" smtClean="0">
              <a:solidFill>
                <a:srgbClr val="11576A"/>
              </a:solidFill>
              <a:latin typeface="微软雅黑" panose="020B0503020204020204" pitchFamily="34" charset="-122"/>
              <a:ea typeface="微软雅黑" panose="020B0503020204020204" pitchFamily="34" charset="-122"/>
            </a:endParaRPr>
          </a:p>
        </p:txBody>
      </p:sp>
      <p:sp>
        <p:nvSpPr>
          <p:cNvPr id="25611" name="矩形 7"/>
          <p:cNvSpPr>
            <a:spLocks noChangeArrowheads="1"/>
          </p:cNvSpPr>
          <p:nvPr/>
        </p:nvSpPr>
        <p:spPr bwMode="auto">
          <a:xfrm>
            <a:off x="457859" y="2999233"/>
            <a:ext cx="427284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Lucida Sans" panose="020B0602030504020204" pitchFamily="34" charset="0"/>
                <a:ea typeface="永中宋体" charset="-122"/>
              </a:defRPr>
            </a:lvl1pPr>
            <a:lvl2pPr marL="742950" indent="-285750" eaLnBrk="0" hangingPunct="0">
              <a:defRPr sz="2400">
                <a:solidFill>
                  <a:schemeClr val="tx1"/>
                </a:solidFill>
                <a:latin typeface="Lucida Sans" panose="020B0602030504020204" pitchFamily="34" charset="0"/>
                <a:ea typeface="永中宋体" charset="-122"/>
              </a:defRPr>
            </a:lvl2pPr>
            <a:lvl3pPr marL="1143000" indent="-228600" eaLnBrk="0" hangingPunct="0">
              <a:defRPr sz="2400">
                <a:solidFill>
                  <a:schemeClr val="tx1"/>
                </a:solidFill>
                <a:latin typeface="Lucida Sans" panose="020B0602030504020204" pitchFamily="34" charset="0"/>
                <a:ea typeface="永中宋体" charset="-122"/>
              </a:defRPr>
            </a:lvl3pPr>
            <a:lvl4pPr marL="1600200" indent="-228600" eaLnBrk="0" hangingPunct="0">
              <a:defRPr sz="2400">
                <a:solidFill>
                  <a:schemeClr val="tx1"/>
                </a:solidFill>
                <a:latin typeface="Lucida Sans" panose="020B0602030504020204" pitchFamily="34" charset="0"/>
                <a:ea typeface="永中宋体" charset="-122"/>
              </a:defRPr>
            </a:lvl4pPr>
            <a:lvl5pPr marL="2057400" indent="-228600" eaLnBrk="0" hangingPunct="0">
              <a:defRPr sz="2400">
                <a:solidFill>
                  <a:schemeClr val="tx1"/>
                </a:solidFill>
                <a:latin typeface="Lucida Sans" panose="020B0602030504020204" pitchFamily="34" charset="0"/>
                <a:ea typeface="永中宋体"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9pPr>
          </a:lstStyle>
          <a:p>
            <a:pPr eaLnBrk="1" hangingPunct="1">
              <a:buFont typeface="Arial" panose="020B0604020202020204" pitchFamily="34" charset="0"/>
              <a:buChar char="•"/>
            </a:pPr>
            <a:r>
              <a:rPr lang="zh-CN" altLang="zh-CN" sz="1600" b="1" dirty="0">
                <a:solidFill>
                  <a:srgbClr val="11576A"/>
                </a:solidFill>
                <a:latin typeface="微软雅黑" panose="020B0503020204020204" pitchFamily="34" charset="-122"/>
                <a:ea typeface="微软雅黑" panose="020B0503020204020204" pitchFamily="34" charset="-122"/>
              </a:rPr>
              <a:t>掌握基本的文件系统系统调用的实现方法；</a:t>
            </a:r>
          </a:p>
          <a:p>
            <a:pPr eaLnBrk="1" hangingPunct="1">
              <a:buFont typeface="Arial" panose="020B0604020202020204" pitchFamily="34" charset="0"/>
              <a:buChar char="•"/>
            </a:pPr>
            <a:r>
              <a:rPr lang="zh-CN" altLang="zh-CN" sz="1600" b="1" dirty="0">
                <a:solidFill>
                  <a:srgbClr val="11576A"/>
                </a:solidFill>
                <a:latin typeface="微软雅黑" panose="020B0503020204020204" pitchFamily="34" charset="-122"/>
                <a:ea typeface="微软雅黑" panose="020B0503020204020204" pitchFamily="34" charset="-122"/>
              </a:rPr>
              <a:t>了解一个基于索引节点组织方式的</a:t>
            </a:r>
            <a:r>
              <a:rPr lang="en-US" altLang="zh-CN" sz="1600" b="1" dirty="0">
                <a:solidFill>
                  <a:srgbClr val="11576A"/>
                </a:solidFill>
                <a:latin typeface="微软雅黑" panose="020B0503020204020204" pitchFamily="34" charset="-122"/>
                <a:ea typeface="微软雅黑" panose="020B0503020204020204" pitchFamily="34" charset="-122"/>
              </a:rPr>
              <a:t>Simple FS</a:t>
            </a:r>
            <a:r>
              <a:rPr lang="zh-CN" altLang="zh-CN" sz="1600" b="1" dirty="0">
                <a:solidFill>
                  <a:srgbClr val="11576A"/>
                </a:solidFill>
                <a:latin typeface="微软雅黑" panose="020B0503020204020204" pitchFamily="34" charset="-122"/>
                <a:ea typeface="微软雅黑" panose="020B0503020204020204" pitchFamily="34" charset="-122"/>
              </a:rPr>
              <a:t>文件系统的设计与实现；</a:t>
            </a:r>
          </a:p>
          <a:p>
            <a:pPr eaLnBrk="1" hangingPunct="1">
              <a:buFont typeface="Arial" panose="020B0604020202020204" pitchFamily="34" charset="0"/>
              <a:buChar char="•"/>
            </a:pPr>
            <a:r>
              <a:rPr lang="zh-CN" altLang="zh-CN" sz="1600" b="1" dirty="0">
                <a:solidFill>
                  <a:srgbClr val="11576A"/>
                </a:solidFill>
                <a:latin typeface="微软雅黑" panose="020B0503020204020204" pitchFamily="34" charset="-122"/>
                <a:ea typeface="微软雅黑" panose="020B0503020204020204" pitchFamily="34" charset="-122"/>
              </a:rPr>
              <a:t>了解文件系统抽象层</a:t>
            </a:r>
            <a:r>
              <a:rPr lang="en-US" altLang="zh-CN" sz="1600" b="1" dirty="0">
                <a:solidFill>
                  <a:srgbClr val="11576A"/>
                </a:solidFill>
                <a:latin typeface="微软雅黑" panose="020B0503020204020204" pitchFamily="34" charset="-122"/>
                <a:ea typeface="微软雅黑" panose="020B0503020204020204" pitchFamily="34" charset="-122"/>
              </a:rPr>
              <a:t>-VFS</a:t>
            </a:r>
            <a:r>
              <a:rPr lang="zh-CN" altLang="zh-CN" sz="1600" b="1" dirty="0">
                <a:solidFill>
                  <a:srgbClr val="11576A"/>
                </a:solidFill>
                <a:latin typeface="微软雅黑" panose="020B0503020204020204" pitchFamily="34" charset="-122"/>
                <a:ea typeface="微软雅黑" panose="020B0503020204020204" pitchFamily="34" charset="-122"/>
              </a:rPr>
              <a:t>的设计与实现；</a:t>
            </a:r>
          </a:p>
        </p:txBody>
      </p:sp>
      <p:pic>
        <p:nvPicPr>
          <p:cNvPr id="23" name="Picture 2" descr="Fi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3208" y="1048171"/>
            <a:ext cx="2839457" cy="19556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3" descr="Fi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977464" y="3056116"/>
            <a:ext cx="2150245" cy="17734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 name="AutoShape 10"/>
          <p:cNvSpPr>
            <a:spLocks noChangeArrowheads="1"/>
          </p:cNvSpPr>
          <p:nvPr/>
        </p:nvSpPr>
        <p:spPr bwMode="auto">
          <a:xfrm>
            <a:off x="6388063" y="2344558"/>
            <a:ext cx="1497210" cy="442674"/>
          </a:xfrm>
          <a:prstGeom prst="roundRect">
            <a:avLst>
              <a:gd name="adj" fmla="val 16667"/>
            </a:avLst>
          </a:prstGeom>
          <a:solidFill>
            <a:srgbClr val="99CCFF"/>
          </a:solidFill>
          <a:ln w="9525">
            <a:solidFill>
              <a:schemeClr val="tx1"/>
            </a:solidFill>
            <a:round/>
          </a:ln>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TW" sz="2000" b="1" dirty="0" smtClean="0">
                <a:ea typeface="PMingLiU" panose="02020500000000000000" pitchFamily="18" charset="-120"/>
              </a:rPr>
              <a:t>File </a:t>
            </a:r>
            <a:r>
              <a:rPr lang="en-US" altLang="zh-TW" sz="2000" b="1" dirty="0">
                <a:ea typeface="PMingLiU" panose="02020500000000000000" pitchFamily="18" charset="-120"/>
              </a:rPr>
              <a:t>System</a:t>
            </a:r>
          </a:p>
        </p:txBody>
      </p:sp>
      <p:cxnSp>
        <p:nvCxnSpPr>
          <p:cNvPr id="26" name="直接箭头连接符 25"/>
          <p:cNvCxnSpPr/>
          <p:nvPr/>
        </p:nvCxnSpPr>
        <p:spPr bwMode="auto">
          <a:xfrm flipH="1" flipV="1">
            <a:off x="6173108" y="2195460"/>
            <a:ext cx="426357" cy="149098"/>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7" name="直接箭头连接符 26"/>
          <p:cNvCxnSpPr/>
          <p:nvPr/>
        </p:nvCxnSpPr>
        <p:spPr bwMode="auto">
          <a:xfrm flipH="1" flipV="1">
            <a:off x="6558870" y="1906536"/>
            <a:ext cx="40595" cy="385704"/>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8" name="直接箭头连接符 27"/>
          <p:cNvCxnSpPr/>
          <p:nvPr/>
        </p:nvCxnSpPr>
        <p:spPr bwMode="auto">
          <a:xfrm flipV="1">
            <a:off x="6599465" y="1474736"/>
            <a:ext cx="530905" cy="869822"/>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36" name="直接箭头连接符 35"/>
          <p:cNvCxnSpPr/>
          <p:nvPr/>
        </p:nvCxnSpPr>
        <p:spPr bwMode="auto">
          <a:xfrm>
            <a:off x="7130370" y="2787231"/>
            <a:ext cx="469802" cy="888276"/>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37" name="直接箭头连接符 36"/>
          <p:cNvCxnSpPr/>
          <p:nvPr/>
        </p:nvCxnSpPr>
        <p:spPr bwMode="auto">
          <a:xfrm>
            <a:off x="7130370" y="2787232"/>
            <a:ext cx="1359262" cy="835957"/>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38" name="直接箭头连接符 37"/>
          <p:cNvCxnSpPr/>
          <p:nvPr/>
        </p:nvCxnSpPr>
        <p:spPr bwMode="auto">
          <a:xfrm>
            <a:off x="7130370" y="2787231"/>
            <a:ext cx="0" cy="1075008"/>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15" name="Rectangle 3"/>
          <p:cNvSpPr txBox="1">
            <a:spLocks noChangeArrowheads="1"/>
          </p:cNvSpPr>
          <p:nvPr/>
        </p:nvSpPr>
        <p:spPr>
          <a:xfrm>
            <a:off x="3131840" y="195486"/>
            <a:ext cx="3610744" cy="85725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000" b="1" dirty="0" smtClean="0">
                <a:solidFill>
                  <a:srgbClr val="11576A"/>
                </a:solidFill>
                <a:latin typeface="微软雅黑" panose="020B0503020204020204" pitchFamily="34" charset="-122"/>
                <a:ea typeface="微软雅黑" panose="020B0503020204020204" pitchFamily="34" charset="-122"/>
                <a:cs typeface="+mn-cs"/>
              </a:rPr>
              <a:t>实验课程设计</a:t>
            </a:r>
            <a:endParaRPr lang="zh-CN" altLang="en-US" sz="3000" b="1" dirty="0">
              <a:solidFill>
                <a:srgbClr val="11576A"/>
              </a:solidFill>
              <a:latin typeface="微软雅黑" panose="020B0503020204020204" pitchFamily="34" charset="-122"/>
              <a:ea typeface="微软雅黑" panose="020B0503020204020204" pitchFamily="34" charset="-122"/>
              <a:cs typeface="+mn-cs"/>
            </a:endParaRPr>
          </a:p>
        </p:txBody>
      </p:sp>
      <p:pic>
        <p:nvPicPr>
          <p:cNvPr id="16" name="图片 15" descr="小点1.png"/>
          <p:cNvPicPr>
            <a:picLocks noChangeAspect="1"/>
          </p:cNvPicPr>
          <p:nvPr/>
        </p:nvPicPr>
        <p:blipFill>
          <a:blip r:embed="rId4" cstate="print"/>
          <a:stretch>
            <a:fillRect/>
          </a:stretch>
        </p:blipFill>
        <p:spPr>
          <a:xfrm>
            <a:off x="540536" y="1617331"/>
            <a:ext cx="144077" cy="148997"/>
          </a:xfrm>
          <a:prstGeom prst="rect">
            <a:avLst/>
          </a:prstGeom>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11"/>
                                        </p:tgtEl>
                                        <p:attrNameLst>
                                          <p:attrName>style.visibility</p:attrName>
                                        </p:attrNameLst>
                                      </p:cBhvr>
                                      <p:to>
                                        <p:strVal val="visible"/>
                                      </p:to>
                                    </p:set>
                                    <p:animEffect transition="in" filter="wipe(left)">
                                      <p:cBhvr>
                                        <p:cTn id="7" dur="500"/>
                                        <p:tgtEl>
                                          <p:spTgt spid="25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内容占位符 2"/>
          <p:cNvSpPr>
            <a:spLocks noGrp="1"/>
          </p:cNvSpPr>
          <p:nvPr>
            <p:ph idx="1"/>
          </p:nvPr>
        </p:nvSpPr>
        <p:spPr>
          <a:xfrm>
            <a:off x="899592" y="843558"/>
            <a:ext cx="2438772" cy="489347"/>
          </a:xfrm>
        </p:spPr>
        <p:txBody>
          <a:bodyPr/>
          <a:lstStyle/>
          <a:p>
            <a:pPr marL="0" indent="0">
              <a:buNone/>
            </a:pPr>
            <a:r>
              <a:rPr lang="zh-CN" altLang="en-US" sz="1800" b="1" dirty="0" smtClean="0">
                <a:solidFill>
                  <a:srgbClr val="11576A"/>
                </a:solidFill>
                <a:latin typeface="张海山锐谐体2.0-授权联系：Samtype@QQ.com" pitchFamily="2" charset="-122"/>
                <a:ea typeface="张海山锐谐体2.0-授权联系：Samtype@QQ.com" pitchFamily="2" charset="-122"/>
              </a:rPr>
              <a:t>■</a:t>
            </a:r>
            <a:r>
              <a:rPr lang="zh-CN" altLang="en-US" sz="2000" b="1" dirty="0" smtClean="0">
                <a:solidFill>
                  <a:srgbClr val="11576A"/>
                </a:solidFill>
                <a:latin typeface="张海山锐谐体2.0-授权联系：Samtype@QQ.com" pitchFamily="2" charset="-122"/>
                <a:ea typeface="张海山锐谐体2.0-授权联系：Samtype@QQ.com" pitchFamily="2" charset="-122"/>
              </a:rPr>
              <a:t> </a:t>
            </a:r>
            <a:r>
              <a:rPr lang="zh-CN" altLang="en-US" sz="2000" b="1" dirty="0" smtClean="0">
                <a:solidFill>
                  <a:srgbClr val="11576A"/>
                </a:solidFill>
                <a:latin typeface="微软雅黑" panose="020B0503020204020204" pitchFamily="34" charset="-122"/>
                <a:ea typeface="微软雅黑" panose="020B0503020204020204" pitchFamily="34" charset="-122"/>
              </a:rPr>
              <a:t>扩展实验</a:t>
            </a:r>
          </a:p>
        </p:txBody>
      </p:sp>
      <p:sp>
        <p:nvSpPr>
          <p:cNvPr id="28676" name="矩形 3"/>
          <p:cNvSpPr>
            <a:spLocks noChangeArrowheads="1"/>
          </p:cNvSpPr>
          <p:nvPr/>
        </p:nvSpPr>
        <p:spPr bwMode="auto">
          <a:xfrm>
            <a:off x="1187624" y="1203598"/>
            <a:ext cx="6749653" cy="41857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panose="020B0602030504020204" pitchFamily="34" charset="0"/>
                <a:ea typeface="永中宋体" charset="-122"/>
              </a:defRPr>
            </a:lvl1pPr>
            <a:lvl2pPr marL="742950" indent="-285750" eaLnBrk="0" hangingPunct="0">
              <a:defRPr sz="2400">
                <a:solidFill>
                  <a:schemeClr val="tx1"/>
                </a:solidFill>
                <a:latin typeface="Lucida Sans" panose="020B0602030504020204" pitchFamily="34" charset="0"/>
                <a:ea typeface="永中宋体" charset="-122"/>
              </a:defRPr>
            </a:lvl2pPr>
            <a:lvl3pPr marL="1143000" indent="-228600" eaLnBrk="0" hangingPunct="0">
              <a:defRPr sz="2400">
                <a:solidFill>
                  <a:schemeClr val="tx1"/>
                </a:solidFill>
                <a:latin typeface="Lucida Sans" panose="020B0602030504020204" pitchFamily="34" charset="0"/>
                <a:ea typeface="永中宋体" charset="-122"/>
              </a:defRPr>
            </a:lvl3pPr>
            <a:lvl4pPr marL="1600200" indent="-228600" eaLnBrk="0" hangingPunct="0">
              <a:defRPr sz="2400">
                <a:solidFill>
                  <a:schemeClr val="tx1"/>
                </a:solidFill>
                <a:latin typeface="Lucida Sans" panose="020B0602030504020204" pitchFamily="34" charset="0"/>
                <a:ea typeface="永中宋体" charset="-122"/>
              </a:defRPr>
            </a:lvl4pPr>
            <a:lvl5pPr marL="2057400" indent="-228600" eaLnBrk="0" hangingPunct="0">
              <a:defRPr sz="2400">
                <a:solidFill>
                  <a:schemeClr val="tx1"/>
                </a:solidFill>
                <a:latin typeface="Lucida Sans" panose="020B0602030504020204" pitchFamily="34" charset="0"/>
                <a:ea typeface="永中宋体"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永中宋体" charset="-122"/>
              </a:defRPr>
            </a:lvl9pPr>
          </a:lstStyle>
          <a:p>
            <a:pPr eaLnBrk="1" hangingPunct="1"/>
            <a:r>
              <a:rPr lang="en-US" altLang="zh-CN" sz="1400" b="1" dirty="0">
                <a:solidFill>
                  <a:srgbClr val="11576A"/>
                </a:solidFill>
                <a:latin typeface="微软雅黑" panose="020B0503020204020204" pitchFamily="34" charset="-122"/>
                <a:ea typeface="微软雅黑" panose="020B0503020204020204" pitchFamily="34" charset="-122"/>
              </a:rPr>
              <a:t>U0: </a:t>
            </a:r>
            <a:r>
              <a:rPr lang="en-US" altLang="zh-CN" sz="1400" b="1" dirty="0" err="1">
                <a:solidFill>
                  <a:srgbClr val="11576A"/>
                </a:solidFill>
                <a:latin typeface="微软雅黑" panose="020B0503020204020204" pitchFamily="34" charset="-122"/>
                <a:ea typeface="微软雅黑" panose="020B0503020204020204" pitchFamily="34" charset="-122"/>
              </a:rPr>
              <a:t>ucore</a:t>
            </a:r>
            <a:r>
              <a:rPr lang="en-US" altLang="zh-CN" sz="1400" b="1" dirty="0">
                <a:solidFill>
                  <a:srgbClr val="11576A"/>
                </a:solidFill>
                <a:latin typeface="微软雅黑" panose="020B0503020204020204" pitchFamily="34" charset="-122"/>
                <a:ea typeface="微软雅黑" panose="020B0503020204020204" pitchFamily="34" charset="-122"/>
              </a:rPr>
              <a:t> porting on x86-64</a:t>
            </a:r>
          </a:p>
          <a:p>
            <a:pPr eaLnBrk="1" hangingPunct="1"/>
            <a:r>
              <a:rPr lang="en-US" altLang="zh-CN" sz="1400" b="1" dirty="0">
                <a:solidFill>
                  <a:srgbClr val="11576A"/>
                </a:solidFill>
                <a:latin typeface="微软雅黑" panose="020B0503020204020204" pitchFamily="34" charset="-122"/>
                <a:ea typeface="微软雅黑" panose="020B0503020204020204" pitchFamily="34" charset="-122"/>
              </a:rPr>
              <a:t>Status: 100%, </a:t>
            </a:r>
            <a:r>
              <a:rPr lang="zh-CN" altLang="en-US" sz="1400" b="1" dirty="0" smtClean="0">
                <a:solidFill>
                  <a:srgbClr val="11576A"/>
                </a:solidFill>
                <a:latin typeface="微软雅黑" panose="020B0503020204020204" pitchFamily="34" charset="-122"/>
                <a:ea typeface="微软雅黑" panose="020B0503020204020204" pitchFamily="34" charset="-122"/>
              </a:rPr>
              <a:t>  </a:t>
            </a:r>
            <a:r>
              <a:rPr lang="en-US" altLang="zh-CN" sz="1400" b="1" dirty="0" err="1" smtClean="0">
                <a:solidFill>
                  <a:srgbClr val="11576A"/>
                </a:solidFill>
                <a:latin typeface="微软雅黑" panose="020B0503020204020204" pitchFamily="34" charset="-122"/>
                <a:ea typeface="微软雅黑" panose="020B0503020204020204" pitchFamily="34" charset="-122"/>
              </a:rPr>
              <a:t>ucorer</a:t>
            </a:r>
            <a:r>
              <a:rPr lang="en-US" altLang="zh-CN" sz="1400" b="1" dirty="0">
                <a:solidFill>
                  <a:srgbClr val="11576A"/>
                </a:solidFill>
                <a:latin typeface="微软雅黑" panose="020B0503020204020204" pitchFamily="34" charset="-122"/>
                <a:ea typeface="微软雅黑" panose="020B0503020204020204" pitchFamily="34" charset="-122"/>
              </a:rPr>
              <a:t>: </a:t>
            </a:r>
            <a:r>
              <a:rPr lang="en-US" altLang="zh-CN" sz="1400" b="1" dirty="0" err="1" smtClean="0">
                <a:solidFill>
                  <a:srgbClr val="11576A"/>
                </a:solidFill>
                <a:latin typeface="微软雅黑" panose="020B0503020204020204" pitchFamily="34" charset="-122"/>
                <a:ea typeface="微软雅黑" panose="020B0503020204020204" pitchFamily="34" charset="-122"/>
              </a:rPr>
              <a:t>wnz</a:t>
            </a:r>
            <a:endParaRPr lang="en-US" altLang="zh-CN" sz="1400" b="1" dirty="0">
              <a:solidFill>
                <a:srgbClr val="11576A"/>
              </a:solidFill>
              <a:latin typeface="微软雅黑" panose="020B0503020204020204" pitchFamily="34" charset="-122"/>
              <a:ea typeface="微软雅黑" panose="020B0503020204020204" pitchFamily="34" charset="-122"/>
            </a:endParaRPr>
          </a:p>
          <a:p>
            <a:pPr eaLnBrk="1" hangingPunct="1"/>
            <a:endParaRPr lang="en-US" altLang="zh-CN" sz="1400" b="1" dirty="0" smtClean="0">
              <a:solidFill>
                <a:srgbClr val="11576A"/>
              </a:solidFill>
              <a:latin typeface="微软雅黑" panose="020B0503020204020204" pitchFamily="34" charset="-122"/>
              <a:ea typeface="微软雅黑" panose="020B0503020204020204" pitchFamily="34" charset="-122"/>
            </a:endParaRPr>
          </a:p>
          <a:p>
            <a:pPr eaLnBrk="1" hangingPunct="1"/>
            <a:r>
              <a:rPr lang="en-US" altLang="zh-CN" sz="1400" b="1" dirty="0" smtClean="0">
                <a:solidFill>
                  <a:srgbClr val="11576A"/>
                </a:solidFill>
                <a:latin typeface="微软雅黑" panose="020B0503020204020204" pitchFamily="34" charset="-122"/>
                <a:ea typeface="微软雅黑" panose="020B0503020204020204" pitchFamily="34" charset="-122"/>
              </a:rPr>
              <a:t>U1</a:t>
            </a:r>
            <a:r>
              <a:rPr lang="en-US" altLang="zh-CN" sz="1400" b="1" dirty="0">
                <a:solidFill>
                  <a:srgbClr val="11576A"/>
                </a:solidFill>
                <a:latin typeface="微软雅黑" panose="020B0503020204020204" pitchFamily="34" charset="-122"/>
                <a:ea typeface="微软雅黑" panose="020B0503020204020204" pitchFamily="34" charset="-122"/>
              </a:rPr>
              <a:t>: local page replacement framework with different algorithms of</a:t>
            </a:r>
          </a:p>
          <a:p>
            <a:pPr eaLnBrk="1" hangingPunct="1"/>
            <a:r>
              <a:rPr lang="en-US" altLang="zh-CN" sz="1400" b="1" dirty="0">
                <a:solidFill>
                  <a:srgbClr val="11576A"/>
                </a:solidFill>
                <a:latin typeface="微软雅黑" panose="020B0503020204020204" pitchFamily="34" charset="-122"/>
                <a:ea typeface="微软雅黑" panose="020B0503020204020204" pitchFamily="34" charset="-122"/>
              </a:rPr>
              <a:t>local page replacement</a:t>
            </a:r>
          </a:p>
          <a:p>
            <a:pPr eaLnBrk="1" hangingPunct="1"/>
            <a:r>
              <a:rPr lang="en-US" altLang="zh-CN" sz="1400" b="1" dirty="0">
                <a:solidFill>
                  <a:srgbClr val="11576A"/>
                </a:solidFill>
                <a:latin typeface="微软雅黑" panose="020B0503020204020204" pitchFamily="34" charset="-122"/>
                <a:ea typeface="微软雅黑" panose="020B0503020204020204" pitchFamily="34" charset="-122"/>
              </a:rPr>
              <a:t>status: 100%, </a:t>
            </a:r>
            <a:r>
              <a:rPr lang="en-US" altLang="zh-CN" sz="1400" b="1" dirty="0" smtClean="0">
                <a:solidFill>
                  <a:srgbClr val="11576A"/>
                </a:solidFill>
                <a:latin typeface="微软雅黑" panose="020B0503020204020204" pitchFamily="34" charset="-122"/>
                <a:ea typeface="微软雅黑" panose="020B0503020204020204" pitchFamily="34" charset="-122"/>
              </a:rPr>
              <a:t> </a:t>
            </a:r>
            <a:r>
              <a:rPr lang="en-US" altLang="zh-CN" sz="1400" b="1" dirty="0" err="1" smtClean="0">
                <a:solidFill>
                  <a:srgbClr val="11576A"/>
                </a:solidFill>
                <a:latin typeface="微软雅黑" panose="020B0503020204020204" pitchFamily="34" charset="-122"/>
                <a:ea typeface="微软雅黑" panose="020B0503020204020204" pitchFamily="34" charset="-122"/>
              </a:rPr>
              <a:t>ucorer</a:t>
            </a:r>
            <a:r>
              <a:rPr lang="en-US" altLang="zh-CN" sz="1400" b="1" dirty="0">
                <a:solidFill>
                  <a:srgbClr val="11576A"/>
                </a:solidFill>
                <a:latin typeface="微软雅黑" panose="020B0503020204020204" pitchFamily="34" charset="-122"/>
                <a:ea typeface="微软雅黑" panose="020B0503020204020204" pitchFamily="34" charset="-122"/>
              </a:rPr>
              <a:t>: </a:t>
            </a:r>
            <a:r>
              <a:rPr lang="en-US" altLang="zh-CN" sz="1400" b="1" dirty="0" err="1">
                <a:solidFill>
                  <a:srgbClr val="11576A"/>
                </a:solidFill>
                <a:latin typeface="微软雅黑" panose="020B0503020204020204" pitchFamily="34" charset="-122"/>
                <a:ea typeface="微软雅黑" panose="020B0503020204020204" pitchFamily="34" charset="-122"/>
              </a:rPr>
              <a:t>yxh</a:t>
            </a:r>
            <a:endParaRPr lang="en-US" altLang="zh-CN" sz="1400" b="1" dirty="0">
              <a:solidFill>
                <a:srgbClr val="11576A"/>
              </a:solidFill>
              <a:latin typeface="微软雅黑" panose="020B0503020204020204" pitchFamily="34" charset="-122"/>
              <a:ea typeface="微软雅黑" panose="020B0503020204020204" pitchFamily="34" charset="-122"/>
            </a:endParaRPr>
          </a:p>
          <a:p>
            <a:pPr eaLnBrk="1" hangingPunct="1"/>
            <a:endParaRPr lang="en-US" altLang="zh-CN" sz="1400" b="1" dirty="0">
              <a:solidFill>
                <a:srgbClr val="11576A"/>
              </a:solidFill>
              <a:latin typeface="微软雅黑" panose="020B0503020204020204" pitchFamily="34" charset="-122"/>
              <a:ea typeface="微软雅黑" panose="020B0503020204020204" pitchFamily="34" charset="-122"/>
            </a:endParaRPr>
          </a:p>
          <a:p>
            <a:pPr eaLnBrk="1" hangingPunct="1"/>
            <a:r>
              <a:rPr lang="en-US" altLang="zh-CN" sz="1400" b="1" dirty="0">
                <a:solidFill>
                  <a:srgbClr val="11576A"/>
                </a:solidFill>
                <a:latin typeface="微软雅黑" panose="020B0503020204020204" pitchFamily="34" charset="-122"/>
                <a:ea typeface="微软雅黑" panose="020B0503020204020204" pitchFamily="34" charset="-122"/>
              </a:rPr>
              <a:t>U2: </a:t>
            </a:r>
            <a:r>
              <a:rPr lang="en-US" altLang="zh-CN" sz="1400" b="1" dirty="0" err="1">
                <a:solidFill>
                  <a:srgbClr val="11576A"/>
                </a:solidFill>
                <a:latin typeface="微软雅黑" panose="020B0503020204020204" pitchFamily="34" charset="-122"/>
                <a:ea typeface="微软雅黑" panose="020B0503020204020204" pitchFamily="34" charset="-122"/>
              </a:rPr>
              <a:t>ucore</a:t>
            </a:r>
            <a:r>
              <a:rPr lang="zh-CN" altLang="en-US" sz="1400" b="1" dirty="0">
                <a:solidFill>
                  <a:srgbClr val="11576A"/>
                </a:solidFill>
                <a:latin typeface="微软雅黑" panose="020B0503020204020204" pitchFamily="34" charset="-122"/>
                <a:ea typeface="微软雅黑" panose="020B0503020204020204" pitchFamily="34" charset="-122"/>
              </a:rPr>
              <a:t>支持</a:t>
            </a:r>
            <a:r>
              <a:rPr lang="en-US" altLang="zh-CN" sz="1400" b="1" dirty="0">
                <a:solidFill>
                  <a:srgbClr val="11576A"/>
                </a:solidFill>
                <a:latin typeface="微软雅黑" panose="020B0503020204020204" pitchFamily="34" charset="-122"/>
                <a:ea typeface="微软雅黑" panose="020B0503020204020204" pitchFamily="34" charset="-122"/>
              </a:rPr>
              <a:t>ARM CPU(with </a:t>
            </a:r>
            <a:r>
              <a:rPr lang="en-US" altLang="zh-CN" sz="1400" b="1" dirty="0" err="1">
                <a:solidFill>
                  <a:srgbClr val="11576A"/>
                </a:solidFill>
                <a:latin typeface="微软雅黑" panose="020B0503020204020204" pitchFamily="34" charset="-122"/>
                <a:ea typeface="微软雅黑" panose="020B0503020204020204" pitchFamily="34" charset="-122"/>
              </a:rPr>
              <a:t>mmu</a:t>
            </a:r>
            <a:r>
              <a:rPr lang="en-US" altLang="zh-CN" sz="1400" b="1" dirty="0" smtClean="0">
                <a:solidFill>
                  <a:srgbClr val="11576A"/>
                </a:solidFill>
                <a:latin typeface="微软雅黑" panose="020B0503020204020204" pitchFamily="34" charset="-122"/>
                <a:ea typeface="微软雅黑" panose="020B0503020204020204" pitchFamily="34" charset="-122"/>
              </a:rPr>
              <a:t>)</a:t>
            </a:r>
            <a:endParaRPr lang="en-US" altLang="zh-CN" sz="1400" b="1" dirty="0">
              <a:solidFill>
                <a:srgbClr val="11576A"/>
              </a:solidFill>
              <a:latin typeface="微软雅黑" panose="020B0503020204020204" pitchFamily="34" charset="-122"/>
              <a:ea typeface="微软雅黑" panose="020B0503020204020204" pitchFamily="34" charset="-122"/>
            </a:endParaRPr>
          </a:p>
          <a:p>
            <a:pPr eaLnBrk="1" hangingPunct="1"/>
            <a:r>
              <a:rPr lang="en-US" altLang="zh-CN" sz="1400" b="1" dirty="0">
                <a:solidFill>
                  <a:srgbClr val="11576A"/>
                </a:solidFill>
                <a:latin typeface="微软雅黑" panose="020B0503020204020204" pitchFamily="34" charset="-122"/>
                <a:ea typeface="微软雅黑" panose="020B0503020204020204" pitchFamily="34" charset="-122"/>
              </a:rPr>
              <a:t>Status: </a:t>
            </a:r>
            <a:r>
              <a:rPr lang="en-US" altLang="zh-CN" sz="1400" b="1" dirty="0" smtClean="0">
                <a:solidFill>
                  <a:srgbClr val="11576A"/>
                </a:solidFill>
                <a:latin typeface="微软雅黑" panose="020B0503020204020204" pitchFamily="34" charset="-122"/>
                <a:ea typeface="微软雅黑" panose="020B0503020204020204" pitchFamily="34" charset="-122"/>
              </a:rPr>
              <a:t>100</a:t>
            </a:r>
            <a:r>
              <a:rPr lang="en-US" altLang="zh-CN" sz="1400" b="1" dirty="0">
                <a:solidFill>
                  <a:srgbClr val="11576A"/>
                </a:solidFill>
                <a:latin typeface="微软雅黑" panose="020B0503020204020204" pitchFamily="34" charset="-122"/>
                <a:ea typeface="微软雅黑" panose="020B0503020204020204" pitchFamily="34" charset="-122"/>
              </a:rPr>
              <a:t> %, </a:t>
            </a:r>
            <a:r>
              <a:rPr lang="en-US" altLang="zh-CN" sz="1400" b="1" dirty="0" smtClean="0">
                <a:solidFill>
                  <a:srgbClr val="11576A"/>
                </a:solidFill>
                <a:latin typeface="微软雅黑" panose="020B0503020204020204" pitchFamily="34" charset="-122"/>
                <a:ea typeface="微软雅黑" panose="020B0503020204020204" pitchFamily="34" charset="-122"/>
              </a:rPr>
              <a:t> </a:t>
            </a:r>
            <a:r>
              <a:rPr lang="en-US" altLang="zh-CN" sz="1400" b="1" dirty="0" err="1" smtClean="0">
                <a:solidFill>
                  <a:srgbClr val="11576A"/>
                </a:solidFill>
                <a:latin typeface="微软雅黑" panose="020B0503020204020204" pitchFamily="34" charset="-122"/>
                <a:ea typeface="微软雅黑" panose="020B0503020204020204" pitchFamily="34" charset="-122"/>
              </a:rPr>
              <a:t>ucorer</a:t>
            </a:r>
            <a:r>
              <a:rPr lang="en-US" altLang="zh-CN" sz="1400" b="1" dirty="0" smtClean="0">
                <a:solidFill>
                  <a:srgbClr val="11576A"/>
                </a:solidFill>
                <a:latin typeface="微软雅黑" panose="020B0503020204020204" pitchFamily="34" charset="-122"/>
                <a:ea typeface="微软雅黑" panose="020B0503020204020204" pitchFamily="34" charset="-122"/>
              </a:rPr>
              <a:t>: </a:t>
            </a:r>
            <a:r>
              <a:rPr lang="en-US" altLang="zh-CN" sz="1400" b="1" dirty="0" err="1" smtClean="0">
                <a:solidFill>
                  <a:srgbClr val="11576A"/>
                </a:solidFill>
                <a:latin typeface="微软雅黑" panose="020B0503020204020204" pitchFamily="34" charset="-122"/>
                <a:ea typeface="微软雅黑" panose="020B0503020204020204" pitchFamily="34" charset="-122"/>
              </a:rPr>
              <a:t>wjf</a:t>
            </a:r>
            <a:r>
              <a:rPr lang="en-US" altLang="zh-CN" sz="1400" b="1" dirty="0" smtClean="0">
                <a:solidFill>
                  <a:srgbClr val="11576A"/>
                </a:solidFill>
                <a:latin typeface="微软雅黑" panose="020B0503020204020204" pitchFamily="34" charset="-122"/>
                <a:ea typeface="微软雅黑" panose="020B0503020204020204" pitchFamily="34" charset="-122"/>
              </a:rPr>
              <a:t>, </a:t>
            </a:r>
            <a:r>
              <a:rPr lang="en-US" altLang="zh-CN" sz="1400" b="1" dirty="0" err="1" smtClean="0">
                <a:solidFill>
                  <a:srgbClr val="11576A"/>
                </a:solidFill>
                <a:latin typeface="微软雅黑" panose="020B0503020204020204" pitchFamily="34" charset="-122"/>
                <a:ea typeface="微软雅黑" panose="020B0503020204020204" pitchFamily="34" charset="-122"/>
              </a:rPr>
              <a:t>ykl</a:t>
            </a:r>
            <a:r>
              <a:rPr lang="en-US" altLang="zh-CN" sz="1400" b="1" dirty="0" smtClean="0">
                <a:solidFill>
                  <a:srgbClr val="11576A"/>
                </a:solidFill>
                <a:latin typeface="微软雅黑" panose="020B0503020204020204" pitchFamily="34" charset="-122"/>
                <a:ea typeface="微软雅黑" panose="020B0503020204020204" pitchFamily="34" charset="-122"/>
              </a:rPr>
              <a:t>, </a:t>
            </a:r>
            <a:r>
              <a:rPr lang="en-US" altLang="zh-CN" sz="1400" b="1" dirty="0" err="1" smtClean="0">
                <a:solidFill>
                  <a:srgbClr val="11576A"/>
                </a:solidFill>
                <a:latin typeface="微软雅黑" panose="020B0503020204020204" pitchFamily="34" charset="-122"/>
                <a:ea typeface="微软雅黑" panose="020B0503020204020204" pitchFamily="34" charset="-122"/>
              </a:rPr>
              <a:t>xb</a:t>
            </a:r>
            <a:endParaRPr lang="en-US" altLang="zh-CN" sz="1400" b="1" dirty="0" smtClean="0">
              <a:solidFill>
                <a:srgbClr val="11576A"/>
              </a:solidFill>
              <a:latin typeface="微软雅黑" panose="020B0503020204020204" pitchFamily="34" charset="-122"/>
              <a:ea typeface="微软雅黑" panose="020B0503020204020204" pitchFamily="34" charset="-122"/>
            </a:endParaRPr>
          </a:p>
          <a:p>
            <a:pPr eaLnBrk="1" hangingPunct="1"/>
            <a:r>
              <a:rPr lang="en-US" altLang="zh-CN" sz="1400" b="1" dirty="0" smtClean="0">
                <a:solidFill>
                  <a:srgbClr val="11576A"/>
                </a:solidFill>
                <a:latin typeface="微软雅黑" panose="020B0503020204020204" pitchFamily="34" charset="-122"/>
                <a:ea typeface="微软雅黑" panose="020B0503020204020204" pitchFamily="34" charset="-122"/>
              </a:rPr>
              <a:t>…</a:t>
            </a:r>
            <a:endParaRPr lang="en-US" altLang="zh-CN" sz="1400" b="1" dirty="0">
              <a:solidFill>
                <a:srgbClr val="11576A"/>
              </a:solidFill>
              <a:latin typeface="微软雅黑" panose="020B0503020204020204" pitchFamily="34" charset="-122"/>
              <a:ea typeface="微软雅黑" panose="020B0503020204020204" pitchFamily="34" charset="-122"/>
            </a:endParaRPr>
          </a:p>
          <a:p>
            <a:pPr eaLnBrk="1" hangingPunct="1"/>
            <a:r>
              <a:rPr lang="en-US" altLang="zh-CN" sz="1400" b="1" dirty="0" smtClean="0">
                <a:solidFill>
                  <a:srgbClr val="11576A"/>
                </a:solidFill>
                <a:latin typeface="微软雅黑" panose="020B0503020204020204" pitchFamily="34" charset="-122"/>
                <a:ea typeface="微软雅黑" panose="020B0503020204020204" pitchFamily="34" charset="-122"/>
              </a:rPr>
              <a:t>U9</a:t>
            </a:r>
            <a:r>
              <a:rPr lang="en-US" altLang="zh-CN" sz="1400" b="1" dirty="0">
                <a:solidFill>
                  <a:srgbClr val="11576A"/>
                </a:solidFill>
                <a:latin typeface="微软雅黑" panose="020B0503020204020204" pitchFamily="34" charset="-122"/>
                <a:ea typeface="微软雅黑" panose="020B0503020204020204" pitchFamily="34" charset="-122"/>
              </a:rPr>
              <a:t>: </a:t>
            </a:r>
            <a:r>
              <a:rPr lang="en-US" altLang="zh-CN" sz="1400" b="1" dirty="0" err="1">
                <a:solidFill>
                  <a:srgbClr val="11576A"/>
                </a:solidFill>
                <a:latin typeface="微软雅黑" panose="020B0503020204020204" pitchFamily="34" charset="-122"/>
                <a:ea typeface="微软雅黑" panose="020B0503020204020204" pitchFamily="34" charset="-122"/>
              </a:rPr>
              <a:t>ucore</a:t>
            </a:r>
            <a:r>
              <a:rPr lang="zh-CN" altLang="en-US" sz="1400" b="1" dirty="0">
                <a:solidFill>
                  <a:srgbClr val="11576A"/>
                </a:solidFill>
                <a:latin typeface="微软雅黑" panose="020B0503020204020204" pitchFamily="34" charset="-122"/>
                <a:ea typeface="微软雅黑" panose="020B0503020204020204" pitchFamily="34" charset="-122"/>
              </a:rPr>
              <a:t>文件系统框架：支持在</a:t>
            </a:r>
            <a:r>
              <a:rPr lang="en-US" altLang="zh-CN" sz="1400" b="1" dirty="0">
                <a:solidFill>
                  <a:srgbClr val="11576A"/>
                </a:solidFill>
                <a:latin typeface="微软雅黑" panose="020B0503020204020204" pitchFamily="34" charset="-122"/>
                <a:ea typeface="微软雅黑" panose="020B0503020204020204" pitchFamily="34" charset="-122"/>
              </a:rPr>
              <a:t>VFS</a:t>
            </a:r>
            <a:r>
              <a:rPr lang="zh-CN" altLang="en-US" sz="1400" b="1" dirty="0">
                <a:solidFill>
                  <a:srgbClr val="11576A"/>
                </a:solidFill>
                <a:latin typeface="微软雅黑" panose="020B0503020204020204" pitchFamily="34" charset="-122"/>
                <a:ea typeface="微软雅黑" panose="020B0503020204020204" pitchFamily="34" charset="-122"/>
              </a:rPr>
              <a:t>下同时支持</a:t>
            </a:r>
            <a:r>
              <a:rPr lang="en-US" altLang="zh-CN" sz="1400" b="1" dirty="0">
                <a:solidFill>
                  <a:srgbClr val="11576A"/>
                </a:solidFill>
                <a:latin typeface="微软雅黑" panose="020B0503020204020204" pitchFamily="34" charset="-122"/>
                <a:ea typeface="微软雅黑" panose="020B0503020204020204" pitchFamily="34" charset="-122"/>
              </a:rPr>
              <a:t>FAT32</a:t>
            </a:r>
            <a:r>
              <a:rPr lang="zh-CN" altLang="en-US" sz="1400" b="1" dirty="0">
                <a:solidFill>
                  <a:srgbClr val="11576A"/>
                </a:solidFill>
                <a:latin typeface="微软雅黑" panose="020B0503020204020204" pitchFamily="34" charset="-122"/>
                <a:ea typeface="微软雅黑" panose="020B0503020204020204" pitchFamily="34" charset="-122"/>
              </a:rPr>
              <a:t>等文件系统，实现更加简化的</a:t>
            </a:r>
            <a:r>
              <a:rPr lang="en-US" altLang="zh-CN" sz="1400" b="1" dirty="0">
                <a:solidFill>
                  <a:srgbClr val="11576A"/>
                </a:solidFill>
                <a:latin typeface="微软雅黑" panose="020B0503020204020204" pitchFamily="34" charset="-122"/>
                <a:ea typeface="微软雅黑" panose="020B0503020204020204" pitchFamily="34" charset="-122"/>
              </a:rPr>
              <a:t>VFS</a:t>
            </a:r>
            <a:r>
              <a:rPr lang="zh-CN" altLang="en-US" sz="1400" b="1" dirty="0">
                <a:solidFill>
                  <a:srgbClr val="11576A"/>
                </a:solidFill>
                <a:latin typeface="微软雅黑" panose="020B0503020204020204" pitchFamily="34" charset="-122"/>
                <a:ea typeface="微软雅黑" panose="020B0503020204020204" pitchFamily="34" charset="-122"/>
              </a:rPr>
              <a:t>、</a:t>
            </a:r>
            <a:r>
              <a:rPr lang="en-US" altLang="zh-CN" sz="1400" b="1" dirty="0">
                <a:solidFill>
                  <a:srgbClr val="11576A"/>
                </a:solidFill>
                <a:latin typeface="微软雅黑" panose="020B0503020204020204" pitchFamily="34" charset="-122"/>
                <a:ea typeface="微软雅黑" panose="020B0503020204020204" pitchFamily="34" charset="-122"/>
              </a:rPr>
              <a:t>FAT</a:t>
            </a:r>
            <a:r>
              <a:rPr lang="zh-CN" altLang="en-US" sz="1400" b="1" dirty="0">
                <a:solidFill>
                  <a:srgbClr val="11576A"/>
                </a:solidFill>
                <a:latin typeface="微软雅黑" panose="020B0503020204020204" pitchFamily="34" charset="-122"/>
                <a:ea typeface="微软雅黑" panose="020B0503020204020204" pitchFamily="34" charset="-122"/>
              </a:rPr>
              <a:t>和</a:t>
            </a:r>
            <a:r>
              <a:rPr lang="en-US" altLang="zh-CN" sz="1400" b="1" dirty="0">
                <a:solidFill>
                  <a:srgbClr val="11576A"/>
                </a:solidFill>
                <a:latin typeface="微软雅黑" panose="020B0503020204020204" pitchFamily="34" charset="-122"/>
                <a:ea typeface="微软雅黑" panose="020B0503020204020204" pitchFamily="34" charset="-122"/>
              </a:rPr>
              <a:t>SFS</a:t>
            </a:r>
            <a:r>
              <a:rPr lang="zh-CN" altLang="en-US" sz="1400" b="1" dirty="0" smtClean="0">
                <a:solidFill>
                  <a:srgbClr val="11576A"/>
                </a:solidFill>
                <a:latin typeface="微软雅黑" panose="020B0503020204020204" pitchFamily="34" charset="-122"/>
                <a:ea typeface="微软雅黑" panose="020B0503020204020204" pitchFamily="34" charset="-122"/>
              </a:rPr>
              <a:t>，并</a:t>
            </a:r>
            <a:r>
              <a:rPr lang="zh-CN" altLang="en-US" sz="1400" b="1" dirty="0">
                <a:solidFill>
                  <a:srgbClr val="11576A"/>
                </a:solidFill>
                <a:latin typeface="微软雅黑" panose="020B0503020204020204" pitchFamily="34" charset="-122"/>
                <a:ea typeface="微软雅黑" panose="020B0503020204020204" pitchFamily="34" charset="-122"/>
              </a:rPr>
              <a:t>能够实现高性能的基于</a:t>
            </a:r>
            <a:r>
              <a:rPr lang="en-US" altLang="zh-CN" sz="1400" b="1" dirty="0">
                <a:solidFill>
                  <a:srgbClr val="11576A"/>
                </a:solidFill>
                <a:latin typeface="微软雅黑" panose="020B0503020204020204" pitchFamily="34" charset="-122"/>
                <a:ea typeface="微软雅黑" panose="020B0503020204020204" pitchFamily="34" charset="-122"/>
              </a:rPr>
              <a:t>DMA</a:t>
            </a:r>
            <a:r>
              <a:rPr lang="zh-CN" altLang="en-US" sz="1400" b="1" dirty="0">
                <a:solidFill>
                  <a:srgbClr val="11576A"/>
                </a:solidFill>
                <a:latin typeface="微软雅黑" panose="020B0503020204020204" pitchFamily="34" charset="-122"/>
                <a:ea typeface="微软雅黑" panose="020B0503020204020204" pitchFamily="34" charset="-122"/>
              </a:rPr>
              <a:t>方式的磁盘访问</a:t>
            </a:r>
            <a:r>
              <a:rPr lang="zh-CN" altLang="en-US" sz="1400" b="1" dirty="0" smtClean="0">
                <a:solidFill>
                  <a:srgbClr val="11576A"/>
                </a:solidFill>
                <a:latin typeface="微软雅黑" panose="020B0503020204020204" pitchFamily="34" charset="-122"/>
                <a:ea typeface="微软雅黑" panose="020B0503020204020204" pitchFamily="34" charset="-122"/>
              </a:rPr>
              <a:t>；</a:t>
            </a:r>
            <a:endParaRPr lang="en-US" altLang="zh-CN" sz="1400" b="1" dirty="0" smtClean="0">
              <a:solidFill>
                <a:srgbClr val="11576A"/>
              </a:solidFill>
              <a:latin typeface="微软雅黑" panose="020B0503020204020204" pitchFamily="34" charset="-122"/>
              <a:ea typeface="微软雅黑" panose="020B0503020204020204" pitchFamily="34" charset="-122"/>
            </a:endParaRPr>
          </a:p>
          <a:p>
            <a:pPr eaLnBrk="1" hangingPunct="1"/>
            <a:r>
              <a:rPr lang="en-US" altLang="zh-CN" sz="1400" b="1" dirty="0" smtClean="0">
                <a:solidFill>
                  <a:srgbClr val="11576A"/>
                </a:solidFill>
                <a:latin typeface="微软雅黑" panose="020B0503020204020204" pitchFamily="34" charset="-122"/>
                <a:ea typeface="微软雅黑" panose="020B0503020204020204" pitchFamily="34" charset="-122"/>
              </a:rPr>
              <a:t>status</a:t>
            </a:r>
            <a:r>
              <a:rPr lang="en-US" altLang="zh-CN" sz="1400" b="1" dirty="0">
                <a:solidFill>
                  <a:srgbClr val="11576A"/>
                </a:solidFill>
                <a:latin typeface="微软雅黑" panose="020B0503020204020204" pitchFamily="34" charset="-122"/>
                <a:ea typeface="微软雅黑" panose="020B0503020204020204" pitchFamily="34" charset="-122"/>
              </a:rPr>
              <a:t>: </a:t>
            </a:r>
            <a:r>
              <a:rPr lang="en-US" altLang="zh-CN" sz="1400" b="1" dirty="0" smtClean="0">
                <a:solidFill>
                  <a:srgbClr val="11576A"/>
                </a:solidFill>
                <a:latin typeface="微软雅黑" panose="020B0503020204020204" pitchFamily="34" charset="-122"/>
                <a:ea typeface="微软雅黑" panose="020B0503020204020204" pitchFamily="34" charset="-122"/>
              </a:rPr>
              <a:t>100</a:t>
            </a:r>
            <a:r>
              <a:rPr lang="en-US" altLang="zh-CN" sz="1400" b="1" dirty="0">
                <a:solidFill>
                  <a:srgbClr val="11576A"/>
                </a:solidFill>
                <a:latin typeface="微软雅黑" panose="020B0503020204020204" pitchFamily="34" charset="-122"/>
                <a:ea typeface="微软雅黑" panose="020B0503020204020204" pitchFamily="34" charset="-122"/>
              </a:rPr>
              <a:t>%, </a:t>
            </a:r>
            <a:r>
              <a:rPr lang="en-US" altLang="zh-CN" sz="1400" b="1" dirty="0" smtClean="0">
                <a:solidFill>
                  <a:srgbClr val="11576A"/>
                </a:solidFill>
                <a:latin typeface="微软雅黑" panose="020B0503020204020204" pitchFamily="34" charset="-122"/>
                <a:ea typeface="微软雅黑" panose="020B0503020204020204" pitchFamily="34" charset="-122"/>
              </a:rPr>
              <a:t> </a:t>
            </a:r>
            <a:r>
              <a:rPr lang="en-US" altLang="zh-CN" sz="1400" b="1" dirty="0" err="1" smtClean="0">
                <a:solidFill>
                  <a:srgbClr val="11576A"/>
                </a:solidFill>
                <a:latin typeface="微软雅黑" panose="020B0503020204020204" pitchFamily="34" charset="-122"/>
                <a:ea typeface="微软雅黑" panose="020B0503020204020204" pitchFamily="34" charset="-122"/>
              </a:rPr>
              <a:t>ucorer</a:t>
            </a:r>
            <a:r>
              <a:rPr lang="en-US" altLang="zh-CN" sz="1400" b="1" dirty="0">
                <a:solidFill>
                  <a:srgbClr val="11576A"/>
                </a:solidFill>
                <a:latin typeface="微软雅黑" panose="020B0503020204020204" pitchFamily="34" charset="-122"/>
                <a:ea typeface="微软雅黑" panose="020B0503020204020204" pitchFamily="34" charset="-122"/>
              </a:rPr>
              <a:t>: </a:t>
            </a:r>
            <a:r>
              <a:rPr lang="en-US" altLang="zh-CN" sz="1400" b="1" dirty="0" err="1" smtClean="0">
                <a:solidFill>
                  <a:srgbClr val="11576A"/>
                </a:solidFill>
                <a:latin typeface="微软雅黑" panose="020B0503020204020204" pitchFamily="34" charset="-122"/>
                <a:ea typeface="微软雅黑" panose="020B0503020204020204" pitchFamily="34" charset="-122"/>
              </a:rPr>
              <a:t>qz,rsw</a:t>
            </a:r>
            <a:endParaRPr lang="en-US" altLang="zh-CN" sz="1400" b="1" dirty="0">
              <a:solidFill>
                <a:srgbClr val="11576A"/>
              </a:solidFill>
              <a:latin typeface="微软雅黑" panose="020B0503020204020204" pitchFamily="34" charset="-122"/>
              <a:ea typeface="微软雅黑" panose="020B0503020204020204" pitchFamily="34" charset="-122"/>
            </a:endParaRPr>
          </a:p>
          <a:p>
            <a:pPr eaLnBrk="1" hangingPunct="1"/>
            <a:r>
              <a:rPr lang="en-US" altLang="zh-CN" sz="1400" b="1" dirty="0" smtClean="0">
                <a:solidFill>
                  <a:srgbClr val="11576A"/>
                </a:solidFill>
                <a:latin typeface="微软雅黑" panose="020B0503020204020204" pitchFamily="34" charset="-122"/>
                <a:ea typeface="微软雅黑" panose="020B0503020204020204" pitchFamily="34" charset="-122"/>
              </a:rPr>
              <a:t>…</a:t>
            </a:r>
          </a:p>
          <a:p>
            <a:pPr eaLnBrk="1" hangingPunct="1"/>
            <a:r>
              <a:rPr lang="en-US" altLang="zh-CN" sz="1400" b="1" dirty="0">
                <a:solidFill>
                  <a:srgbClr val="11576A"/>
                </a:solidFill>
                <a:latin typeface="微软雅黑" panose="020B0503020204020204" pitchFamily="34" charset="-122"/>
                <a:ea typeface="微软雅黑" panose="020B0503020204020204" pitchFamily="34" charset="-122"/>
              </a:rPr>
              <a:t>U12:ucore</a:t>
            </a:r>
            <a:r>
              <a:rPr lang="zh-CN" altLang="en-US" sz="1400" b="1" dirty="0">
                <a:solidFill>
                  <a:srgbClr val="11576A"/>
                </a:solidFill>
                <a:latin typeface="微软雅黑" panose="020B0503020204020204" pitchFamily="34" charset="-122"/>
                <a:ea typeface="微软雅黑" panose="020B0503020204020204" pitchFamily="34" charset="-122"/>
              </a:rPr>
              <a:t>支持</a:t>
            </a:r>
            <a:r>
              <a:rPr lang="en-US" altLang="zh-CN" sz="1400" b="1" dirty="0">
                <a:solidFill>
                  <a:srgbClr val="11576A"/>
                </a:solidFill>
                <a:latin typeface="微软雅黑" panose="020B0503020204020204" pitchFamily="34" charset="-122"/>
                <a:ea typeface="微软雅黑" panose="020B0503020204020204" pitchFamily="34" charset="-122"/>
              </a:rPr>
              <a:t>GO </a:t>
            </a:r>
            <a:r>
              <a:rPr lang="en-US" altLang="zh-CN" sz="1400" b="1" dirty="0" smtClean="0">
                <a:solidFill>
                  <a:srgbClr val="11576A"/>
                </a:solidFill>
                <a:latin typeface="微软雅黑" panose="020B0503020204020204" pitchFamily="34" charset="-122"/>
                <a:ea typeface="微软雅黑" panose="020B0503020204020204" pitchFamily="34" charset="-122"/>
              </a:rPr>
              <a:t>programming</a:t>
            </a:r>
          </a:p>
          <a:p>
            <a:pPr eaLnBrk="1" hangingPunct="1"/>
            <a:r>
              <a:rPr lang="en-US" altLang="zh-CN" sz="1400" b="1" dirty="0">
                <a:solidFill>
                  <a:srgbClr val="11576A"/>
                </a:solidFill>
                <a:latin typeface="微软雅黑" panose="020B0503020204020204" pitchFamily="34" charset="-122"/>
                <a:ea typeface="微软雅黑" panose="020B0503020204020204" pitchFamily="34" charset="-122"/>
              </a:rPr>
              <a:t>Status: 100 %, </a:t>
            </a:r>
            <a:r>
              <a:rPr lang="en-US" altLang="zh-CN" sz="1400" b="1" dirty="0" smtClean="0">
                <a:solidFill>
                  <a:srgbClr val="11576A"/>
                </a:solidFill>
                <a:latin typeface="微软雅黑" panose="020B0503020204020204" pitchFamily="34" charset="-122"/>
                <a:ea typeface="微软雅黑" panose="020B0503020204020204" pitchFamily="34" charset="-122"/>
              </a:rPr>
              <a:t> </a:t>
            </a:r>
            <a:r>
              <a:rPr lang="en-US" altLang="zh-CN" sz="1400" b="1" dirty="0" err="1" smtClean="0">
                <a:solidFill>
                  <a:srgbClr val="11576A"/>
                </a:solidFill>
                <a:latin typeface="微软雅黑" panose="020B0503020204020204" pitchFamily="34" charset="-122"/>
                <a:ea typeface="微软雅黑" panose="020B0503020204020204" pitchFamily="34" charset="-122"/>
              </a:rPr>
              <a:t>ucorer</a:t>
            </a:r>
            <a:r>
              <a:rPr lang="en-US" altLang="zh-CN" sz="1400" b="1" dirty="0">
                <a:solidFill>
                  <a:srgbClr val="11576A"/>
                </a:solidFill>
                <a:latin typeface="微软雅黑" panose="020B0503020204020204" pitchFamily="34" charset="-122"/>
                <a:ea typeface="微软雅黑" panose="020B0503020204020204" pitchFamily="34" charset="-122"/>
              </a:rPr>
              <a:t>: </a:t>
            </a:r>
            <a:r>
              <a:rPr lang="en-US" altLang="zh-CN" sz="1400" b="1" dirty="0" err="1">
                <a:solidFill>
                  <a:srgbClr val="11576A"/>
                </a:solidFill>
                <a:latin typeface="微软雅黑" panose="020B0503020204020204" pitchFamily="34" charset="-122"/>
                <a:ea typeface="微软雅黑" panose="020B0503020204020204" pitchFamily="34" charset="-122"/>
              </a:rPr>
              <a:t>cr,fjy</a:t>
            </a:r>
            <a:endParaRPr lang="en-US" altLang="zh-CN" sz="1400" b="1" dirty="0">
              <a:solidFill>
                <a:srgbClr val="11576A"/>
              </a:solidFill>
              <a:latin typeface="微软雅黑" panose="020B0503020204020204" pitchFamily="34" charset="-122"/>
              <a:ea typeface="微软雅黑" panose="020B0503020204020204" pitchFamily="34" charset="-122"/>
            </a:endParaRPr>
          </a:p>
          <a:p>
            <a:pPr eaLnBrk="1" hangingPunct="1"/>
            <a:endParaRPr lang="en-US" altLang="zh-CN" sz="1400" b="1" dirty="0">
              <a:solidFill>
                <a:srgbClr val="11576A"/>
              </a:solidFill>
              <a:latin typeface="微软雅黑" panose="020B0503020204020204" pitchFamily="34" charset="-122"/>
              <a:ea typeface="微软雅黑" panose="020B0503020204020204" pitchFamily="34" charset="-122"/>
            </a:endParaRPr>
          </a:p>
          <a:p>
            <a:pPr eaLnBrk="1" hangingPunct="1"/>
            <a:endParaRPr lang="en-US" altLang="zh-CN" sz="1400" b="1" dirty="0">
              <a:solidFill>
                <a:srgbClr val="11576A"/>
              </a:solidFill>
              <a:latin typeface="微软雅黑" panose="020B0503020204020204" pitchFamily="34" charset="-122"/>
              <a:ea typeface="微软雅黑" panose="020B0503020204020204" pitchFamily="34" charset="-122"/>
            </a:endParaRPr>
          </a:p>
          <a:p>
            <a:pPr eaLnBrk="1" hangingPunct="1"/>
            <a:endParaRPr lang="en-US" altLang="zh-CN" sz="1400" b="1" dirty="0">
              <a:solidFill>
                <a:srgbClr val="11576A"/>
              </a:solidFill>
              <a:latin typeface="微软雅黑" panose="020B0503020204020204" pitchFamily="34" charset="-122"/>
              <a:ea typeface="微软雅黑" panose="020B0503020204020204" pitchFamily="34" charset="-122"/>
            </a:endParaRPr>
          </a:p>
        </p:txBody>
      </p:sp>
      <p:sp>
        <p:nvSpPr>
          <p:cNvPr id="6" name="Rectangle 3"/>
          <p:cNvSpPr txBox="1">
            <a:spLocks noChangeArrowheads="1"/>
          </p:cNvSpPr>
          <p:nvPr/>
        </p:nvSpPr>
        <p:spPr>
          <a:xfrm>
            <a:off x="3131840" y="195486"/>
            <a:ext cx="3610744" cy="85725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000" b="1" dirty="0" smtClean="0">
                <a:solidFill>
                  <a:srgbClr val="11576A"/>
                </a:solidFill>
                <a:latin typeface="微软雅黑" panose="020B0503020204020204" pitchFamily="34" charset="-122"/>
                <a:ea typeface="微软雅黑" panose="020B0503020204020204" pitchFamily="34" charset="-122"/>
                <a:cs typeface="+mn-cs"/>
              </a:rPr>
              <a:t>实验课程设计</a:t>
            </a:r>
            <a:endParaRPr lang="zh-CN" altLang="en-US" sz="3000" b="1" dirty="0">
              <a:solidFill>
                <a:srgbClr val="11576A"/>
              </a:solidFill>
              <a:latin typeface="微软雅黑" panose="020B0503020204020204" pitchFamily="34" charset="-122"/>
              <a:ea typeface="微软雅黑" panose="020B0503020204020204" pitchFamily="34" charset="-122"/>
              <a:cs typeface="+mn-cs"/>
            </a:endParaRPr>
          </a:p>
        </p:txBody>
      </p:sp>
    </p:spTree>
  </p:cSld>
  <p:clrMapOvr>
    <a:masterClrMapping/>
  </p:clrMapOvr>
  <p:transition>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3851920" y="195486"/>
            <a:ext cx="2530624" cy="857250"/>
          </a:xfrm>
        </p:spPr>
        <p:txBody>
          <a:bodyPr/>
          <a:lstStyle/>
          <a:p>
            <a:pPr algn="l"/>
            <a:r>
              <a:rPr lang="zh-CN" altLang="en-US" sz="3000" b="1" dirty="0">
                <a:solidFill>
                  <a:srgbClr val="11576A"/>
                </a:solidFill>
                <a:latin typeface="微软雅黑" panose="020B0503020204020204" pitchFamily="34" charset="-122"/>
                <a:ea typeface="微软雅黑" panose="020B0503020204020204" pitchFamily="34" charset="-122"/>
                <a:cs typeface="+mn-cs"/>
              </a:rPr>
              <a:t>效果</a:t>
            </a:r>
          </a:p>
        </p:txBody>
      </p:sp>
      <p:sp>
        <p:nvSpPr>
          <p:cNvPr id="31747" name="Rectangle 3"/>
          <p:cNvSpPr>
            <a:spLocks noGrp="1" noChangeArrowheads="1"/>
          </p:cNvSpPr>
          <p:nvPr>
            <p:ph type="body" idx="1"/>
          </p:nvPr>
        </p:nvSpPr>
        <p:spPr>
          <a:xfrm>
            <a:off x="467544" y="1052736"/>
            <a:ext cx="8229600" cy="3394472"/>
          </a:xfrm>
        </p:spPr>
        <p:txBody>
          <a:bodyPr/>
          <a:lstStyle/>
          <a:p>
            <a:pPr marL="0" indent="0">
              <a:buNone/>
            </a:pPr>
            <a:r>
              <a:rPr lang="zh-CN" altLang="en-US" sz="1800" b="1" dirty="0" smtClean="0">
                <a:solidFill>
                  <a:srgbClr val="11576A"/>
                </a:solidFill>
                <a:latin typeface="张海山锐谐体2.0-授权联系：Samtype@QQ.com" pitchFamily="2" charset="-122"/>
                <a:ea typeface="张海山锐谐体2.0-授权联系：Samtype@QQ.com" pitchFamily="2" charset="-122"/>
              </a:rPr>
              <a:t>■</a:t>
            </a:r>
            <a:r>
              <a:rPr lang="zh-CN" altLang="en-US" sz="2000" b="1" dirty="0" smtClean="0">
                <a:solidFill>
                  <a:srgbClr val="11576A"/>
                </a:solidFill>
                <a:latin typeface="张海山锐谐体2.0-授权联系：Samtype@QQ.com" pitchFamily="2" charset="-122"/>
                <a:ea typeface="张海山锐谐体2.0-授权联系：Samtype@QQ.com" pitchFamily="2" charset="-122"/>
              </a:rPr>
              <a:t> </a:t>
            </a:r>
            <a:r>
              <a:rPr lang="zh-CN" altLang="en-US" sz="2000" b="1" dirty="0" smtClean="0">
                <a:solidFill>
                  <a:srgbClr val="11576A"/>
                </a:solidFill>
                <a:latin typeface="微软雅黑" panose="020B0503020204020204" pitchFamily="34" charset="-122"/>
                <a:ea typeface="微软雅黑" panose="020B0503020204020204" pitchFamily="34" charset="-122"/>
              </a:rPr>
              <a:t>好的方面</a:t>
            </a:r>
          </a:p>
          <a:p>
            <a:pPr marL="457200" lvl="1" indent="0" eaLnBrk="1">
              <a:buNone/>
            </a:pPr>
            <a:r>
              <a:rPr lang="zh-CN" altLang="en-US" sz="1800" b="1" dirty="0">
                <a:solidFill>
                  <a:srgbClr val="11576A"/>
                </a:solidFill>
                <a:latin typeface="微软雅黑" panose="020B0503020204020204" pitchFamily="34" charset="-122"/>
                <a:ea typeface="微软雅黑" panose="020B0503020204020204" pitchFamily="34" charset="-122"/>
              </a:rPr>
              <a:t>理论和实验能够较好地结合起来，不再感到</a:t>
            </a:r>
            <a:r>
              <a:rPr lang="en-US" altLang="zh-CN" sz="1800" b="1" dirty="0">
                <a:solidFill>
                  <a:srgbClr val="11576A"/>
                </a:solidFill>
                <a:latin typeface="微软雅黑" panose="020B0503020204020204" pitchFamily="34" charset="-122"/>
                <a:ea typeface="微软雅黑" panose="020B0503020204020204" pitchFamily="34" charset="-122"/>
              </a:rPr>
              <a:t>OS</a:t>
            </a:r>
            <a:r>
              <a:rPr lang="zh-CN" altLang="en-US" sz="1800" b="1" dirty="0">
                <a:solidFill>
                  <a:srgbClr val="11576A"/>
                </a:solidFill>
                <a:latin typeface="微软雅黑" panose="020B0503020204020204" pitchFamily="34" charset="-122"/>
                <a:ea typeface="微软雅黑" panose="020B0503020204020204" pitchFamily="34" charset="-122"/>
              </a:rPr>
              <a:t>课是一个只要死记硬背的课程了</a:t>
            </a:r>
          </a:p>
          <a:p>
            <a:pPr marL="457200" lvl="1" indent="0" eaLnBrk="1">
              <a:buNone/>
            </a:pPr>
            <a:r>
              <a:rPr lang="zh-CN" altLang="en-US" sz="1800" b="1" dirty="0">
                <a:solidFill>
                  <a:srgbClr val="11576A"/>
                </a:solidFill>
                <a:latin typeface="微软雅黑" panose="020B0503020204020204" pitchFamily="34" charset="-122"/>
                <a:ea typeface="微软雅黑" panose="020B0503020204020204" pitchFamily="34" charset="-122"/>
              </a:rPr>
              <a:t>理解了一个</a:t>
            </a:r>
            <a:r>
              <a:rPr lang="en-US" altLang="zh-CN" sz="1800" b="1" dirty="0">
                <a:solidFill>
                  <a:srgbClr val="11576A"/>
                </a:solidFill>
                <a:latin typeface="微软雅黑" panose="020B0503020204020204" pitchFamily="34" charset="-122"/>
                <a:ea typeface="微软雅黑" panose="020B0503020204020204" pitchFamily="34" charset="-122"/>
              </a:rPr>
              <a:t>OS</a:t>
            </a:r>
            <a:r>
              <a:rPr lang="zh-CN" altLang="en-US" sz="1800" b="1" dirty="0">
                <a:solidFill>
                  <a:srgbClr val="11576A"/>
                </a:solidFill>
                <a:latin typeface="微软雅黑" panose="020B0503020204020204" pitchFamily="34" charset="-122"/>
                <a:ea typeface="微软雅黑" panose="020B0503020204020204" pitchFamily="34" charset="-122"/>
              </a:rPr>
              <a:t>的全局</a:t>
            </a:r>
            <a:r>
              <a:rPr lang="zh-CN" altLang="en-US" sz="1800" b="1" dirty="0" smtClean="0">
                <a:solidFill>
                  <a:srgbClr val="11576A"/>
                </a:solidFill>
                <a:latin typeface="微软雅黑" panose="020B0503020204020204" pitchFamily="34" charset="-122"/>
                <a:ea typeface="微软雅黑" panose="020B0503020204020204" pitchFamily="34" charset="-122"/>
              </a:rPr>
              <a:t>设计实现</a:t>
            </a:r>
            <a:r>
              <a:rPr lang="zh-CN" altLang="en-US" sz="1800" b="1" dirty="0">
                <a:solidFill>
                  <a:srgbClr val="11576A"/>
                </a:solidFill>
                <a:latin typeface="微软雅黑" panose="020B0503020204020204" pitchFamily="34" charset="-122"/>
                <a:ea typeface="微软雅黑" panose="020B0503020204020204" pitchFamily="34" charset="-122"/>
              </a:rPr>
              <a:t>，而不是一个一个分离的知识点</a:t>
            </a:r>
          </a:p>
          <a:p>
            <a:pPr marL="457200" lvl="1" indent="0" eaLnBrk="1">
              <a:buNone/>
            </a:pPr>
            <a:r>
              <a:rPr lang="zh-CN" altLang="en-US" sz="1800" b="1" dirty="0">
                <a:solidFill>
                  <a:srgbClr val="11576A"/>
                </a:solidFill>
                <a:latin typeface="微软雅黑" panose="020B0503020204020204" pitchFamily="34" charset="-122"/>
                <a:ea typeface="微软雅黑" panose="020B0503020204020204" pitchFamily="34" charset="-122"/>
              </a:rPr>
              <a:t>掌握了许多</a:t>
            </a:r>
            <a:r>
              <a:rPr lang="en-US" altLang="zh-CN" sz="1800" b="1" dirty="0">
                <a:solidFill>
                  <a:srgbClr val="11576A"/>
                </a:solidFill>
                <a:latin typeface="微软雅黑" panose="020B0503020204020204" pitchFamily="34" charset="-122"/>
                <a:ea typeface="微软雅黑" panose="020B0503020204020204" pitchFamily="34" charset="-122"/>
              </a:rPr>
              <a:t>OS</a:t>
            </a:r>
            <a:r>
              <a:rPr lang="zh-CN" altLang="en-US" sz="1800" b="1" dirty="0">
                <a:solidFill>
                  <a:srgbClr val="11576A"/>
                </a:solidFill>
                <a:latin typeface="微软雅黑" panose="020B0503020204020204" pitchFamily="34" charset="-122"/>
                <a:ea typeface="微软雅黑" panose="020B0503020204020204" pitchFamily="34" charset="-122"/>
              </a:rPr>
              <a:t>原理上没有涉及或涉及不够的东西，比如中断</a:t>
            </a:r>
            <a:r>
              <a:rPr lang="en-US" altLang="zh-CN" sz="1800" b="1" dirty="0">
                <a:solidFill>
                  <a:srgbClr val="11576A"/>
                </a:solidFill>
                <a:latin typeface="微软雅黑" panose="020B0503020204020204" pitchFamily="34" charset="-122"/>
                <a:ea typeface="微软雅黑" panose="020B0503020204020204" pitchFamily="34" charset="-122"/>
              </a:rPr>
              <a:t>/</a:t>
            </a:r>
            <a:r>
              <a:rPr lang="zh-CN" altLang="en-US" sz="1800" b="1" dirty="0">
                <a:solidFill>
                  <a:srgbClr val="11576A"/>
                </a:solidFill>
                <a:latin typeface="微软雅黑" panose="020B0503020204020204" pitchFamily="34" charset="-122"/>
                <a:ea typeface="微软雅黑" panose="020B0503020204020204" pitchFamily="34" charset="-122"/>
              </a:rPr>
              <a:t>系统调用的实现，</a:t>
            </a:r>
            <a:r>
              <a:rPr lang="en-US" altLang="zh-CN" sz="1800" b="1" dirty="0">
                <a:solidFill>
                  <a:srgbClr val="11576A"/>
                </a:solidFill>
                <a:latin typeface="微软雅黑" panose="020B0503020204020204" pitchFamily="34" charset="-122"/>
                <a:ea typeface="微软雅黑" panose="020B0503020204020204" pitchFamily="34" charset="-122"/>
              </a:rPr>
              <a:t>X86</a:t>
            </a:r>
            <a:r>
              <a:rPr lang="zh-CN" altLang="en-US" sz="1800" b="1" dirty="0">
                <a:solidFill>
                  <a:srgbClr val="11576A"/>
                </a:solidFill>
                <a:latin typeface="微软雅黑" panose="020B0503020204020204" pitchFamily="34" charset="-122"/>
                <a:ea typeface="微软雅黑" panose="020B0503020204020204" pitchFamily="34" charset="-122"/>
              </a:rPr>
              <a:t>的段页机制，进程上下文如何切换的，内核态和用户态的具体区别是什么</a:t>
            </a:r>
            <a:endParaRPr lang="en-US" altLang="zh-CN" sz="1800" b="1" dirty="0">
              <a:solidFill>
                <a:srgbClr val="11576A"/>
              </a:solidFill>
              <a:latin typeface="微软雅黑" panose="020B0503020204020204" pitchFamily="34" charset="-122"/>
              <a:ea typeface="微软雅黑" panose="020B0503020204020204" pitchFamily="34" charset="-122"/>
            </a:endParaRPr>
          </a:p>
          <a:p>
            <a:pPr marL="457200" lvl="1" indent="0" eaLnBrk="1">
              <a:buNone/>
            </a:pPr>
            <a:r>
              <a:rPr lang="zh-CN" altLang="en-US" sz="1800" b="1" dirty="0">
                <a:solidFill>
                  <a:srgbClr val="11576A"/>
                </a:solidFill>
                <a:latin typeface="微软雅黑" panose="020B0503020204020204" pitchFamily="34" charset="-122"/>
                <a:ea typeface="微软雅黑" panose="020B0503020204020204" pitchFamily="34" charset="-122"/>
              </a:rPr>
              <a:t>这是大学期碰到的最复杂的软件，学习了分析和设计大型系统软件的方法</a:t>
            </a:r>
          </a:p>
          <a:p>
            <a:pPr lvl="1" eaLnBrk="1">
              <a:buFont typeface="Lucida Sans" panose="020B0602030504020204" pitchFamily="34" charset="0"/>
              <a:buNone/>
            </a:pPr>
            <a:endParaRPr lang="zh-CN" altLang="en-US" b="1" dirty="0" smtClean="0">
              <a:solidFill>
                <a:srgbClr val="11576A"/>
              </a:solidFill>
              <a:latin typeface="微软雅黑" panose="020B0503020204020204" pitchFamily="34" charset="-122"/>
              <a:ea typeface="微软雅黑" panose="020B0503020204020204" pitchFamily="34" charset="-122"/>
            </a:endParaRPr>
          </a:p>
          <a:p>
            <a:pPr lvl="1" eaLnBrk="1">
              <a:buFont typeface="Lucida Sans" panose="020B0602030504020204" pitchFamily="34" charset="0"/>
              <a:buNone/>
            </a:pPr>
            <a:endParaRPr lang="zh-CN" altLang="en-US" b="1" dirty="0" smtClean="0">
              <a:solidFill>
                <a:srgbClr val="11576A"/>
              </a:solidFill>
              <a:latin typeface="微软雅黑" panose="020B0503020204020204" pitchFamily="34" charset="-122"/>
              <a:ea typeface="微软雅黑" panose="020B0503020204020204" pitchFamily="34" charset="-122"/>
            </a:endParaRPr>
          </a:p>
          <a:p>
            <a:pPr lvl="1" eaLnBrk="1">
              <a:buFont typeface="Lucida Sans" panose="020B0602030504020204" pitchFamily="34" charset="0"/>
              <a:buNone/>
            </a:pPr>
            <a:endParaRPr lang="zh-CN" altLang="en-US" b="1" dirty="0" smtClean="0">
              <a:solidFill>
                <a:srgbClr val="11576A"/>
              </a:solidFill>
              <a:latin typeface="微软雅黑" panose="020B0503020204020204" pitchFamily="34" charset="-122"/>
              <a:ea typeface="微软雅黑" panose="020B0503020204020204" pitchFamily="34" charset="-122"/>
            </a:endParaRPr>
          </a:p>
          <a:p>
            <a:pPr lvl="1" eaLnBrk="1">
              <a:buFont typeface="Lucida Sans" panose="020B0602030504020204" pitchFamily="34" charset="0"/>
              <a:buNone/>
            </a:pPr>
            <a:endParaRPr lang="en-US" altLang="zh-CN" b="1" dirty="0" smtClean="0">
              <a:solidFill>
                <a:srgbClr val="11576A"/>
              </a:solidFill>
              <a:latin typeface="微软雅黑" panose="020B0503020204020204" pitchFamily="34" charset="-122"/>
              <a:ea typeface="微软雅黑" panose="020B0503020204020204" pitchFamily="34" charset="-122"/>
            </a:endParaRPr>
          </a:p>
        </p:txBody>
      </p:sp>
      <p:pic>
        <p:nvPicPr>
          <p:cNvPr id="4" name="图片 3" descr="小点1.png"/>
          <p:cNvPicPr>
            <a:picLocks noChangeAspect="1"/>
          </p:cNvPicPr>
          <p:nvPr/>
        </p:nvPicPr>
        <p:blipFill>
          <a:blip r:embed="rId2" cstate="print"/>
          <a:stretch>
            <a:fillRect/>
          </a:stretch>
        </p:blipFill>
        <p:spPr>
          <a:xfrm>
            <a:off x="755576" y="1519130"/>
            <a:ext cx="144077" cy="148997"/>
          </a:xfrm>
          <a:prstGeom prst="rect">
            <a:avLst/>
          </a:prstGeom>
        </p:spPr>
      </p:pic>
      <p:pic>
        <p:nvPicPr>
          <p:cNvPr id="5" name="图片 4" descr="小点1.png"/>
          <p:cNvPicPr>
            <a:picLocks noChangeAspect="1"/>
          </p:cNvPicPr>
          <p:nvPr/>
        </p:nvPicPr>
        <p:blipFill>
          <a:blip r:embed="rId2" cstate="print"/>
          <a:stretch>
            <a:fillRect/>
          </a:stretch>
        </p:blipFill>
        <p:spPr>
          <a:xfrm>
            <a:off x="751262" y="2134521"/>
            <a:ext cx="144077" cy="148997"/>
          </a:xfrm>
          <a:prstGeom prst="rect">
            <a:avLst/>
          </a:prstGeom>
        </p:spPr>
      </p:pic>
      <p:pic>
        <p:nvPicPr>
          <p:cNvPr id="6" name="图片 5" descr="小点1.png"/>
          <p:cNvPicPr>
            <a:picLocks noChangeAspect="1"/>
          </p:cNvPicPr>
          <p:nvPr/>
        </p:nvPicPr>
        <p:blipFill>
          <a:blip r:embed="rId2" cstate="print"/>
          <a:stretch>
            <a:fillRect/>
          </a:stretch>
        </p:blipFill>
        <p:spPr>
          <a:xfrm>
            <a:off x="751262" y="2450878"/>
            <a:ext cx="144077" cy="148997"/>
          </a:xfrm>
          <a:prstGeom prst="rect">
            <a:avLst/>
          </a:prstGeom>
        </p:spPr>
      </p:pic>
      <p:pic>
        <p:nvPicPr>
          <p:cNvPr id="7" name="图片 6" descr="小点1.png"/>
          <p:cNvPicPr>
            <a:picLocks noChangeAspect="1"/>
          </p:cNvPicPr>
          <p:nvPr/>
        </p:nvPicPr>
        <p:blipFill>
          <a:blip r:embed="rId2" cstate="print"/>
          <a:stretch>
            <a:fillRect/>
          </a:stretch>
        </p:blipFill>
        <p:spPr>
          <a:xfrm>
            <a:off x="751261" y="3343479"/>
            <a:ext cx="144077" cy="148997"/>
          </a:xfrm>
          <a:prstGeom prst="rect">
            <a:avLst/>
          </a:prstGeom>
        </p:spPr>
      </p:pic>
    </p:spTree>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p:cNvSpPr txBox="1"/>
          <p:nvPr/>
        </p:nvSpPr>
        <p:spPr>
          <a:xfrm>
            <a:off x="2267744" y="214296"/>
            <a:ext cx="5544616" cy="553998"/>
          </a:xfrm>
          <a:prstGeom prst="rect">
            <a:avLst/>
          </a:prstGeom>
          <a:noFill/>
        </p:spPr>
        <p:txBody>
          <a:bodyPr wrap="square" rtlCol="0">
            <a:spAutoFit/>
          </a:bodyPr>
          <a:lstStyle/>
          <a:p>
            <a:r>
              <a:rPr lang="zh-CN" altLang="en-US" sz="3000" b="1" dirty="0" smtClean="0">
                <a:solidFill>
                  <a:srgbClr val="11576A"/>
                </a:solidFill>
                <a:latin typeface="微软雅黑" panose="020B0503020204020204" pitchFamily="34" charset="-122"/>
                <a:ea typeface="微软雅黑" panose="020B0503020204020204" pitchFamily="34" charset="-122"/>
              </a:rPr>
              <a:t>了解</a:t>
            </a:r>
            <a:r>
              <a:rPr lang="en-US" altLang="zh-CN" sz="3000" b="1" dirty="0" smtClean="0">
                <a:solidFill>
                  <a:srgbClr val="11576A"/>
                </a:solidFill>
                <a:latin typeface="微软雅黑" panose="020B0503020204020204" pitchFamily="34" charset="-122"/>
                <a:ea typeface="微软雅黑" panose="020B0503020204020204" pitchFamily="34" charset="-122"/>
              </a:rPr>
              <a:t>OS</a:t>
            </a:r>
            <a:endParaRPr lang="zh-CN" altLang="en-US" sz="3000" b="1" dirty="0">
              <a:solidFill>
                <a:srgbClr val="11576A"/>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928662" y="1243779"/>
            <a:ext cx="7143800" cy="2696123"/>
            <a:chOff x="928662" y="1002814"/>
            <a:chExt cx="7143800" cy="2696123"/>
          </a:xfrm>
        </p:grpSpPr>
        <p:sp>
          <p:nvSpPr>
            <p:cNvPr id="57" name="TextBox 82"/>
            <p:cNvSpPr txBox="1"/>
            <p:nvPr/>
          </p:nvSpPr>
          <p:spPr>
            <a:xfrm>
              <a:off x="928662" y="1002814"/>
              <a:ext cx="7143800" cy="2696123"/>
            </a:xfrm>
            <a:prstGeom prst="rect">
              <a:avLst/>
            </a:prstGeom>
            <a:noFill/>
          </p:spPr>
          <p:txBody>
            <a:bodyPr wrap="square" rtlCol="0">
              <a:spAutoFit/>
            </a:bodyPr>
            <a:lstStyle/>
            <a:p>
              <a:pPr marL="342900" lvl="1" indent="-342900">
                <a:spcBef>
                  <a:spcPct val="20000"/>
                </a:spcBef>
              </a:pPr>
              <a:r>
                <a:rPr lang="zh-CN" altLang="en-US" b="1" dirty="0" smtClean="0">
                  <a:solidFill>
                    <a:srgbClr val="11576A"/>
                  </a:solidFill>
                  <a:latin typeface="张海山锐谐体2.0-授权联系：Samtype@QQ.com" pitchFamily="2" charset="-122"/>
                  <a:ea typeface="张海山锐谐体2.0-授权联系：Samtype@QQ.com" pitchFamily="2" charset="-122"/>
                </a:rPr>
                <a:t>■ </a:t>
              </a:r>
              <a:r>
                <a:rPr lang="en-US" altLang="zh-CN" b="1" dirty="0" smtClean="0">
                  <a:solidFill>
                    <a:srgbClr val="11576A"/>
                  </a:solidFill>
                  <a:latin typeface="张海山锐谐体2.0-授权联系：Samtype@QQ.com" pitchFamily="2" charset="-122"/>
                  <a:ea typeface="张海山锐谐体2.0-授权联系：Samtype@QQ.com" pitchFamily="2" charset="-122"/>
                </a:rPr>
                <a:t>OS</a:t>
              </a:r>
              <a:r>
                <a:rPr lang="zh-CN" altLang="en-US" b="1" dirty="0" smtClean="0">
                  <a:solidFill>
                    <a:srgbClr val="11576A"/>
                  </a:solidFill>
                  <a:latin typeface="张海山锐谐体2.0-授权联系：Samtype@QQ.com" pitchFamily="2" charset="-122"/>
                  <a:ea typeface="张海山锐谐体2.0-授权联系：Samtype@QQ.com" pitchFamily="2" charset="-122"/>
                </a:rPr>
                <a:t>的功能</a:t>
              </a:r>
              <a:endParaRPr lang="zh-CN" altLang="en-US" sz="2000" b="1" dirty="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zh-CN" altLang="en-US" b="1" dirty="0" smtClean="0">
                  <a:solidFill>
                    <a:srgbClr val="11576A"/>
                  </a:solidFill>
                  <a:latin typeface="微软雅黑" panose="020B0503020204020204" pitchFamily="34" charset="-122"/>
                  <a:ea typeface="微软雅黑" panose="020B0503020204020204" pitchFamily="34" charset="-122"/>
                </a:rPr>
                <a:t>         干啥？</a:t>
              </a:r>
              <a:endParaRPr lang="zh-CN" altLang="en-US" b="1" dirty="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zh-CN" altLang="en-US" b="1" dirty="0">
                  <a:solidFill>
                    <a:srgbClr val="11576A"/>
                  </a:solidFill>
                  <a:latin typeface="张海山锐谐体2.0-授权联系：Samtype@QQ.com" pitchFamily="2" charset="-122"/>
                  <a:ea typeface="张海山锐谐体2.0-授权联系：Samtype@QQ.com" pitchFamily="2" charset="-122"/>
                </a:rPr>
                <a:t>■ </a:t>
              </a:r>
              <a:r>
                <a:rPr lang="en-US" altLang="zh-CN" b="1" dirty="0">
                  <a:solidFill>
                    <a:srgbClr val="11576A"/>
                  </a:solidFill>
                  <a:latin typeface="张海山锐谐体2.0-授权联系：Samtype@QQ.com" pitchFamily="2" charset="-122"/>
                  <a:ea typeface="张海山锐谐体2.0-授权联系：Samtype@QQ.com" pitchFamily="2" charset="-122"/>
                </a:rPr>
                <a:t>OS</a:t>
              </a:r>
              <a:r>
                <a:rPr lang="zh-CN" altLang="en-US" b="1" dirty="0" smtClean="0">
                  <a:solidFill>
                    <a:srgbClr val="11576A"/>
                  </a:solidFill>
                  <a:latin typeface="张海山锐谐体2.0-授权联系：Samtype@QQ.com" pitchFamily="2" charset="-122"/>
                  <a:ea typeface="张海山锐谐体2.0-授权联系：Samtype@QQ.com" pitchFamily="2" charset="-122"/>
                </a:rPr>
                <a:t>的特征</a:t>
              </a:r>
              <a:endParaRPr lang="zh-CN" altLang="en-US" sz="2000" b="1" dirty="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zh-CN" altLang="en-US" b="1" dirty="0" smtClean="0">
                  <a:solidFill>
                    <a:srgbClr val="11576A"/>
                  </a:solidFill>
                  <a:latin typeface="微软雅黑" panose="020B0503020204020204" pitchFamily="34" charset="-122"/>
                  <a:ea typeface="微软雅黑" panose="020B0503020204020204" pitchFamily="34" charset="-122"/>
                </a:rPr>
                <a:t>         与应用</a:t>
              </a:r>
              <a:r>
                <a:rPr lang="en-US" altLang="zh-CN" b="1" dirty="0" smtClean="0">
                  <a:solidFill>
                    <a:srgbClr val="11576A"/>
                  </a:solidFill>
                  <a:latin typeface="微软雅黑" panose="020B0503020204020204" pitchFamily="34" charset="-122"/>
                  <a:ea typeface="微软雅黑" panose="020B0503020204020204" pitchFamily="34" charset="-122"/>
                </a:rPr>
                <a:t>soft</a:t>
              </a:r>
              <a:r>
                <a:rPr lang="zh-CN" altLang="en-US" b="1" dirty="0" smtClean="0">
                  <a:solidFill>
                    <a:srgbClr val="11576A"/>
                  </a:solidFill>
                  <a:latin typeface="微软雅黑" panose="020B0503020204020204" pitchFamily="34" charset="-122"/>
                  <a:ea typeface="微软雅黑" panose="020B0503020204020204" pitchFamily="34" charset="-122"/>
                </a:rPr>
                <a:t>的区别？</a:t>
              </a:r>
              <a:endParaRPr lang="zh-CN" altLang="en-US" b="1" dirty="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zh-CN" altLang="en-US" b="1" dirty="0">
                  <a:solidFill>
                    <a:srgbClr val="11576A"/>
                  </a:solidFill>
                  <a:latin typeface="张海山锐谐体2.0-授权联系：Samtype@QQ.com" pitchFamily="2" charset="-122"/>
                  <a:ea typeface="张海山锐谐体2.0-授权联系：Samtype@QQ.com" pitchFamily="2" charset="-122"/>
                </a:rPr>
                <a:t>■ </a:t>
              </a:r>
              <a:r>
                <a:rPr lang="en-US" altLang="zh-CN" b="1" dirty="0">
                  <a:solidFill>
                    <a:srgbClr val="11576A"/>
                  </a:solidFill>
                  <a:latin typeface="张海山锐谐体2.0-授权联系：Samtype@QQ.com" pitchFamily="2" charset="-122"/>
                  <a:ea typeface="张海山锐谐体2.0-授权联系：Samtype@QQ.com" pitchFamily="2" charset="-122"/>
                </a:rPr>
                <a:t>OS</a:t>
              </a:r>
              <a:r>
                <a:rPr lang="zh-CN" altLang="en-US" b="1" dirty="0" smtClean="0">
                  <a:solidFill>
                    <a:srgbClr val="11576A"/>
                  </a:solidFill>
                  <a:latin typeface="张海山锐谐体2.0-授权联系：Samtype@QQ.com" pitchFamily="2" charset="-122"/>
                  <a:ea typeface="张海山锐谐体2.0-授权联系：Samtype@QQ.com" pitchFamily="2" charset="-122"/>
                </a:rPr>
                <a:t>的组成</a:t>
              </a:r>
              <a:endParaRPr lang="zh-CN" altLang="en-US" sz="2000" b="1" dirty="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zh-CN" altLang="en-US" b="1" dirty="0" smtClean="0">
                  <a:solidFill>
                    <a:srgbClr val="11576A"/>
                  </a:solidFill>
                  <a:latin typeface="微软雅黑" panose="020B0503020204020204" pitchFamily="34" charset="-122"/>
                  <a:ea typeface="微软雅黑" panose="020B0503020204020204" pitchFamily="34" charset="-122"/>
                </a:rPr>
                <a:t>         包含那些部分？</a:t>
              </a:r>
              <a:endParaRPr lang="en-US" altLang="zh-CN" b="1" dirty="0" smtClean="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zh-CN" altLang="en-US" b="1" dirty="0">
                  <a:solidFill>
                    <a:srgbClr val="11576A"/>
                  </a:solidFill>
                  <a:latin typeface="张海山锐谐体2.0-授权联系：Samtype@QQ.com" pitchFamily="2" charset="-122"/>
                  <a:ea typeface="张海山锐谐体2.0-授权联系：Samtype@QQ.com" pitchFamily="2" charset="-122"/>
                </a:rPr>
                <a:t>■ </a:t>
              </a:r>
              <a:r>
                <a:rPr lang="en-US" altLang="zh-CN" b="1" dirty="0">
                  <a:solidFill>
                    <a:srgbClr val="11576A"/>
                  </a:solidFill>
                  <a:latin typeface="张海山锐谐体2.0-授权联系：Samtype@QQ.com" pitchFamily="2" charset="-122"/>
                  <a:ea typeface="张海山锐谐体2.0-授权联系：Samtype@QQ.com" pitchFamily="2" charset="-122"/>
                </a:rPr>
                <a:t>OS</a:t>
              </a:r>
              <a:r>
                <a:rPr lang="zh-CN" altLang="en-US" b="1" dirty="0" smtClean="0">
                  <a:solidFill>
                    <a:srgbClr val="11576A"/>
                  </a:solidFill>
                  <a:latin typeface="张海山锐谐体2.0-授权联系：Samtype@QQ.com" pitchFamily="2" charset="-122"/>
                  <a:ea typeface="张海山锐谐体2.0-授权联系：Samtype@QQ.com" pitchFamily="2" charset="-122"/>
                </a:rPr>
                <a:t>的</a:t>
              </a:r>
              <a:r>
                <a:rPr lang="zh-CN" altLang="en-US" b="1" dirty="0">
                  <a:solidFill>
                    <a:srgbClr val="11576A"/>
                  </a:solidFill>
                  <a:latin typeface="张海山锐谐体2.0-授权联系：Samtype@QQ.com" pitchFamily="2" charset="-122"/>
                  <a:ea typeface="张海山锐谐体2.0-授权联系：Samtype@QQ.com" pitchFamily="2" charset="-122"/>
                </a:rPr>
                <a:t>需求</a:t>
              </a:r>
              <a:endParaRPr lang="zh-CN" altLang="en-US" sz="2000" b="1" dirty="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en-US" altLang="zh-CN" b="1" dirty="0" smtClean="0">
                  <a:solidFill>
                    <a:srgbClr val="11576A"/>
                  </a:solidFill>
                  <a:latin typeface="微软雅黑" panose="020B0503020204020204" pitchFamily="34" charset="-122"/>
                  <a:ea typeface="微软雅黑" panose="020B0503020204020204" pitchFamily="34" charset="-122"/>
                </a:rPr>
                <a:t>         </a:t>
              </a:r>
              <a:r>
                <a:rPr lang="zh-CN" altLang="en-US" b="1" dirty="0" smtClean="0">
                  <a:solidFill>
                    <a:srgbClr val="11576A"/>
                  </a:solidFill>
                  <a:latin typeface="微软雅黑" panose="020B0503020204020204" pitchFamily="34" charset="-122"/>
                  <a:ea typeface="微软雅黑" panose="020B0503020204020204" pitchFamily="34" charset="-122"/>
                </a:rPr>
                <a:t>对硬件的需求？</a:t>
              </a:r>
              <a:endParaRPr lang="zh-CN" altLang="en-US" b="1" dirty="0">
                <a:solidFill>
                  <a:srgbClr val="11576A"/>
                </a:solidFill>
                <a:latin typeface="微软雅黑" panose="020B0503020204020204" pitchFamily="34" charset="-122"/>
                <a:ea typeface="微软雅黑" panose="020B0503020204020204" pitchFamily="34" charset="-122"/>
              </a:endParaRPr>
            </a:p>
          </p:txBody>
        </p:sp>
        <p:pic>
          <p:nvPicPr>
            <p:cNvPr id="7" name="图片 6" descr="小点1.png"/>
            <p:cNvPicPr>
              <a:picLocks noChangeAspect="1"/>
            </p:cNvPicPr>
            <p:nvPr/>
          </p:nvPicPr>
          <p:blipFill>
            <a:blip r:embed="rId2" cstate="print"/>
            <a:stretch>
              <a:fillRect/>
            </a:stretch>
          </p:blipFill>
          <p:spPr>
            <a:xfrm>
              <a:off x="1369740" y="1499038"/>
              <a:ext cx="151066" cy="148997"/>
            </a:xfrm>
            <a:prstGeom prst="rect">
              <a:avLst/>
            </a:prstGeom>
          </p:spPr>
        </p:pic>
        <p:pic>
          <p:nvPicPr>
            <p:cNvPr id="9" name="图片 8" descr="小点1.png"/>
            <p:cNvPicPr>
              <a:picLocks noChangeAspect="1"/>
            </p:cNvPicPr>
            <p:nvPr/>
          </p:nvPicPr>
          <p:blipFill>
            <a:blip r:embed="rId2" cstate="print"/>
            <a:stretch>
              <a:fillRect/>
            </a:stretch>
          </p:blipFill>
          <p:spPr>
            <a:xfrm>
              <a:off x="1369740" y="2144259"/>
              <a:ext cx="151066" cy="148997"/>
            </a:xfrm>
            <a:prstGeom prst="rect">
              <a:avLst/>
            </a:prstGeom>
          </p:spPr>
        </p:pic>
        <p:pic>
          <p:nvPicPr>
            <p:cNvPr id="12" name="图片 11" descr="小点1.png"/>
            <p:cNvPicPr>
              <a:picLocks noChangeAspect="1"/>
            </p:cNvPicPr>
            <p:nvPr/>
          </p:nvPicPr>
          <p:blipFill>
            <a:blip r:embed="rId2" cstate="print"/>
            <a:stretch>
              <a:fillRect/>
            </a:stretch>
          </p:blipFill>
          <p:spPr>
            <a:xfrm>
              <a:off x="1369740" y="2787774"/>
              <a:ext cx="151066" cy="148997"/>
            </a:xfrm>
            <a:prstGeom prst="rect">
              <a:avLst/>
            </a:prstGeom>
          </p:spPr>
        </p:pic>
      </p:grpSp>
      <p:pic>
        <p:nvPicPr>
          <p:cNvPr id="13" name="图片 12" descr="小点1.png"/>
          <p:cNvPicPr>
            <a:picLocks noChangeAspect="1"/>
          </p:cNvPicPr>
          <p:nvPr/>
        </p:nvPicPr>
        <p:blipFill>
          <a:blip r:embed="rId2" cstate="print"/>
          <a:stretch>
            <a:fillRect/>
          </a:stretch>
        </p:blipFill>
        <p:spPr>
          <a:xfrm>
            <a:off x="1403648" y="3599822"/>
            <a:ext cx="151066" cy="148997"/>
          </a:xfrm>
          <a:prstGeom prst="rect">
            <a:avLst/>
          </a:prstGeom>
        </p:spPr>
      </p:pic>
      <p:pic>
        <p:nvPicPr>
          <p:cNvPr id="3" name="图片 2"/>
          <p:cNvPicPr>
            <a:picLocks noChangeAspect="1"/>
          </p:cNvPicPr>
          <p:nvPr/>
        </p:nvPicPr>
        <p:blipFill>
          <a:blip r:embed="rId3"/>
          <a:stretch>
            <a:fillRect/>
          </a:stretch>
        </p:blipFill>
        <p:spPr>
          <a:xfrm>
            <a:off x="3203848" y="1131590"/>
            <a:ext cx="5013086" cy="3366887"/>
          </a:xfrm>
          <a:prstGeom prst="rect">
            <a:avLst/>
          </a:prstGeom>
        </p:spPr>
      </p:pic>
    </p:spTree>
    <p:extLst>
      <p:ext uri="{BB962C8B-B14F-4D97-AF65-F5344CB8AC3E}">
        <p14:creationId xmlns="" xmlns:p14="http://schemas.microsoft.com/office/powerpoint/2010/main" val="55703713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p:cNvSpPr txBox="1"/>
          <p:nvPr/>
        </p:nvSpPr>
        <p:spPr>
          <a:xfrm>
            <a:off x="2267744" y="214296"/>
            <a:ext cx="5544616" cy="553998"/>
          </a:xfrm>
          <a:prstGeom prst="rect">
            <a:avLst/>
          </a:prstGeom>
          <a:noFill/>
        </p:spPr>
        <p:txBody>
          <a:bodyPr wrap="square" rtlCol="0">
            <a:spAutoFit/>
          </a:bodyPr>
          <a:lstStyle/>
          <a:p>
            <a:r>
              <a:rPr lang="zh-CN" altLang="en-US" sz="3000" b="1" dirty="0" smtClean="0">
                <a:solidFill>
                  <a:srgbClr val="11576A"/>
                </a:solidFill>
                <a:latin typeface="微软雅黑" panose="020B0503020204020204" pitchFamily="34" charset="-122"/>
                <a:ea typeface="微软雅黑" panose="020B0503020204020204" pitchFamily="34" charset="-122"/>
              </a:rPr>
              <a:t>了解</a:t>
            </a:r>
            <a:r>
              <a:rPr lang="en-US" altLang="zh-CN" sz="3000" b="1" dirty="0" smtClean="0">
                <a:solidFill>
                  <a:srgbClr val="11576A"/>
                </a:solidFill>
                <a:latin typeface="微软雅黑" panose="020B0503020204020204" pitchFamily="34" charset="-122"/>
                <a:ea typeface="微软雅黑" panose="020B0503020204020204" pitchFamily="34" charset="-122"/>
              </a:rPr>
              <a:t>OS</a:t>
            </a:r>
            <a:endParaRPr lang="zh-CN" altLang="en-US" sz="3000" b="1" dirty="0">
              <a:solidFill>
                <a:srgbClr val="11576A"/>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611560" y="1243779"/>
            <a:ext cx="7143800" cy="2696123"/>
            <a:chOff x="928662" y="1002814"/>
            <a:chExt cx="7143800" cy="2696123"/>
          </a:xfrm>
        </p:grpSpPr>
        <p:sp>
          <p:nvSpPr>
            <p:cNvPr id="57" name="TextBox 82"/>
            <p:cNvSpPr txBox="1"/>
            <p:nvPr/>
          </p:nvSpPr>
          <p:spPr>
            <a:xfrm>
              <a:off x="928662" y="1002814"/>
              <a:ext cx="7143800" cy="2696123"/>
            </a:xfrm>
            <a:prstGeom prst="rect">
              <a:avLst/>
            </a:prstGeom>
            <a:noFill/>
          </p:spPr>
          <p:txBody>
            <a:bodyPr wrap="square" rtlCol="0">
              <a:spAutoFit/>
            </a:bodyPr>
            <a:lstStyle/>
            <a:p>
              <a:pPr marL="342900" lvl="1" indent="-342900">
                <a:spcBef>
                  <a:spcPct val="20000"/>
                </a:spcBef>
              </a:pPr>
              <a:r>
                <a:rPr lang="zh-CN" altLang="en-US" b="1" dirty="0" smtClean="0">
                  <a:solidFill>
                    <a:srgbClr val="11576A"/>
                  </a:solidFill>
                  <a:latin typeface="张海山锐谐体2.0-授权联系：Samtype@QQ.com" pitchFamily="2" charset="-122"/>
                  <a:ea typeface="张海山锐谐体2.0-授权联系：Samtype@QQ.com" pitchFamily="2" charset="-122"/>
                </a:rPr>
                <a:t>■ </a:t>
              </a:r>
              <a:r>
                <a:rPr lang="en-US" altLang="zh-CN" b="1" dirty="0" smtClean="0">
                  <a:solidFill>
                    <a:srgbClr val="11576A"/>
                  </a:solidFill>
                  <a:latin typeface="张海山锐谐体2.0-授权联系：Samtype@QQ.com" pitchFamily="2" charset="-122"/>
                  <a:ea typeface="张海山锐谐体2.0-授权联系：Samtype@QQ.com" pitchFamily="2" charset="-122"/>
                </a:rPr>
                <a:t>OS</a:t>
              </a:r>
              <a:r>
                <a:rPr lang="zh-CN" altLang="en-US" b="1" dirty="0" smtClean="0">
                  <a:solidFill>
                    <a:srgbClr val="11576A"/>
                  </a:solidFill>
                  <a:latin typeface="张海山锐谐体2.0-授权联系：Samtype@QQ.com" pitchFamily="2" charset="-122"/>
                  <a:ea typeface="张海山锐谐体2.0-授权联系：Samtype@QQ.com" pitchFamily="2" charset="-122"/>
                </a:rPr>
                <a:t>的功能</a:t>
              </a:r>
              <a:endParaRPr lang="zh-CN" altLang="en-US" sz="2000" b="1" dirty="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zh-CN" altLang="en-US" b="1" dirty="0" smtClean="0">
                  <a:solidFill>
                    <a:srgbClr val="11576A"/>
                  </a:solidFill>
                  <a:latin typeface="微软雅黑" panose="020B0503020204020204" pitchFamily="34" charset="-122"/>
                  <a:ea typeface="微软雅黑" panose="020B0503020204020204" pitchFamily="34" charset="-122"/>
                </a:rPr>
                <a:t>         干啥？</a:t>
              </a:r>
              <a:endParaRPr lang="zh-CN" altLang="en-US" b="1" dirty="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zh-CN" altLang="en-US" b="1" dirty="0">
                  <a:solidFill>
                    <a:srgbClr val="11576A"/>
                  </a:solidFill>
                  <a:latin typeface="张海山锐谐体2.0-授权联系：Samtype@QQ.com" pitchFamily="2" charset="-122"/>
                  <a:ea typeface="张海山锐谐体2.0-授权联系：Samtype@QQ.com" pitchFamily="2" charset="-122"/>
                </a:rPr>
                <a:t>■ </a:t>
              </a:r>
              <a:r>
                <a:rPr lang="en-US" altLang="zh-CN" b="1" dirty="0">
                  <a:solidFill>
                    <a:srgbClr val="11576A"/>
                  </a:solidFill>
                  <a:latin typeface="张海山锐谐体2.0-授权联系：Samtype@QQ.com" pitchFamily="2" charset="-122"/>
                  <a:ea typeface="张海山锐谐体2.0-授权联系：Samtype@QQ.com" pitchFamily="2" charset="-122"/>
                </a:rPr>
                <a:t>OS</a:t>
              </a:r>
              <a:r>
                <a:rPr lang="zh-CN" altLang="en-US" b="1" dirty="0" smtClean="0">
                  <a:solidFill>
                    <a:srgbClr val="11576A"/>
                  </a:solidFill>
                  <a:latin typeface="张海山锐谐体2.0-授权联系：Samtype@QQ.com" pitchFamily="2" charset="-122"/>
                  <a:ea typeface="张海山锐谐体2.0-授权联系：Samtype@QQ.com" pitchFamily="2" charset="-122"/>
                </a:rPr>
                <a:t>的特征</a:t>
              </a:r>
              <a:endParaRPr lang="zh-CN" altLang="en-US" sz="2000" b="1" dirty="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zh-CN" altLang="en-US" b="1" dirty="0" smtClean="0">
                  <a:solidFill>
                    <a:srgbClr val="11576A"/>
                  </a:solidFill>
                  <a:latin typeface="微软雅黑" panose="020B0503020204020204" pitchFamily="34" charset="-122"/>
                  <a:ea typeface="微软雅黑" panose="020B0503020204020204" pitchFamily="34" charset="-122"/>
                </a:rPr>
                <a:t>         与应用</a:t>
              </a:r>
              <a:r>
                <a:rPr lang="en-US" altLang="zh-CN" b="1" dirty="0" smtClean="0">
                  <a:solidFill>
                    <a:srgbClr val="11576A"/>
                  </a:solidFill>
                  <a:latin typeface="微软雅黑" panose="020B0503020204020204" pitchFamily="34" charset="-122"/>
                  <a:ea typeface="微软雅黑" panose="020B0503020204020204" pitchFamily="34" charset="-122"/>
                </a:rPr>
                <a:t>soft</a:t>
              </a:r>
              <a:r>
                <a:rPr lang="zh-CN" altLang="en-US" b="1" dirty="0" smtClean="0">
                  <a:solidFill>
                    <a:srgbClr val="11576A"/>
                  </a:solidFill>
                  <a:latin typeface="微软雅黑" panose="020B0503020204020204" pitchFamily="34" charset="-122"/>
                  <a:ea typeface="微软雅黑" panose="020B0503020204020204" pitchFamily="34" charset="-122"/>
                </a:rPr>
                <a:t>的区别？</a:t>
              </a:r>
              <a:endParaRPr lang="zh-CN" altLang="en-US" b="1" dirty="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zh-CN" altLang="en-US" b="1" dirty="0">
                  <a:solidFill>
                    <a:srgbClr val="11576A"/>
                  </a:solidFill>
                  <a:latin typeface="张海山锐谐体2.0-授权联系：Samtype@QQ.com" pitchFamily="2" charset="-122"/>
                  <a:ea typeface="张海山锐谐体2.0-授权联系：Samtype@QQ.com" pitchFamily="2" charset="-122"/>
                </a:rPr>
                <a:t>■ </a:t>
              </a:r>
              <a:r>
                <a:rPr lang="en-US" altLang="zh-CN" b="1" dirty="0">
                  <a:solidFill>
                    <a:srgbClr val="11576A"/>
                  </a:solidFill>
                  <a:latin typeface="张海山锐谐体2.0-授权联系：Samtype@QQ.com" pitchFamily="2" charset="-122"/>
                  <a:ea typeface="张海山锐谐体2.0-授权联系：Samtype@QQ.com" pitchFamily="2" charset="-122"/>
                </a:rPr>
                <a:t>OS</a:t>
              </a:r>
              <a:r>
                <a:rPr lang="zh-CN" altLang="en-US" b="1" dirty="0" smtClean="0">
                  <a:solidFill>
                    <a:srgbClr val="11576A"/>
                  </a:solidFill>
                  <a:latin typeface="张海山锐谐体2.0-授权联系：Samtype@QQ.com" pitchFamily="2" charset="-122"/>
                  <a:ea typeface="张海山锐谐体2.0-授权联系：Samtype@QQ.com" pitchFamily="2" charset="-122"/>
                </a:rPr>
                <a:t>的组成</a:t>
              </a:r>
              <a:endParaRPr lang="zh-CN" altLang="en-US" sz="2000" b="1" dirty="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zh-CN" altLang="en-US" b="1" dirty="0" smtClean="0">
                  <a:solidFill>
                    <a:srgbClr val="11576A"/>
                  </a:solidFill>
                  <a:latin typeface="微软雅黑" panose="020B0503020204020204" pitchFamily="34" charset="-122"/>
                  <a:ea typeface="微软雅黑" panose="020B0503020204020204" pitchFamily="34" charset="-122"/>
                </a:rPr>
                <a:t>         包含那些部分？</a:t>
              </a:r>
              <a:endParaRPr lang="en-US" altLang="zh-CN" b="1" dirty="0" smtClean="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zh-CN" altLang="en-US" b="1" dirty="0">
                  <a:solidFill>
                    <a:srgbClr val="11576A"/>
                  </a:solidFill>
                  <a:latin typeface="张海山锐谐体2.0-授权联系：Samtype@QQ.com" pitchFamily="2" charset="-122"/>
                  <a:ea typeface="张海山锐谐体2.0-授权联系：Samtype@QQ.com" pitchFamily="2" charset="-122"/>
                </a:rPr>
                <a:t>■ </a:t>
              </a:r>
              <a:r>
                <a:rPr lang="en-US" altLang="zh-CN" b="1" dirty="0">
                  <a:solidFill>
                    <a:srgbClr val="11576A"/>
                  </a:solidFill>
                  <a:latin typeface="张海山锐谐体2.0-授权联系：Samtype@QQ.com" pitchFamily="2" charset="-122"/>
                  <a:ea typeface="张海山锐谐体2.0-授权联系：Samtype@QQ.com" pitchFamily="2" charset="-122"/>
                </a:rPr>
                <a:t>OS</a:t>
              </a:r>
              <a:r>
                <a:rPr lang="zh-CN" altLang="en-US" b="1" dirty="0" smtClean="0">
                  <a:solidFill>
                    <a:srgbClr val="11576A"/>
                  </a:solidFill>
                  <a:latin typeface="张海山锐谐体2.0-授权联系：Samtype@QQ.com" pitchFamily="2" charset="-122"/>
                  <a:ea typeface="张海山锐谐体2.0-授权联系：Samtype@QQ.com" pitchFamily="2" charset="-122"/>
                </a:rPr>
                <a:t>的</a:t>
              </a:r>
              <a:r>
                <a:rPr lang="zh-CN" altLang="en-US" b="1" dirty="0">
                  <a:solidFill>
                    <a:srgbClr val="11576A"/>
                  </a:solidFill>
                  <a:latin typeface="张海山锐谐体2.0-授权联系：Samtype@QQ.com" pitchFamily="2" charset="-122"/>
                  <a:ea typeface="张海山锐谐体2.0-授权联系：Samtype@QQ.com" pitchFamily="2" charset="-122"/>
                </a:rPr>
                <a:t>需求</a:t>
              </a:r>
              <a:endParaRPr lang="zh-CN" altLang="en-US" sz="2000" b="1" dirty="0">
                <a:solidFill>
                  <a:srgbClr val="11576A"/>
                </a:solidFill>
                <a:latin typeface="微软雅黑" panose="020B0503020204020204" pitchFamily="34" charset="-122"/>
                <a:ea typeface="微软雅黑" panose="020B0503020204020204" pitchFamily="34" charset="-122"/>
              </a:endParaRPr>
            </a:p>
            <a:p>
              <a:pPr marL="342900" lvl="1" indent="-342900">
                <a:spcBef>
                  <a:spcPct val="20000"/>
                </a:spcBef>
              </a:pPr>
              <a:r>
                <a:rPr lang="en-US" altLang="zh-CN" b="1" dirty="0" smtClean="0">
                  <a:solidFill>
                    <a:srgbClr val="11576A"/>
                  </a:solidFill>
                  <a:latin typeface="微软雅黑" panose="020B0503020204020204" pitchFamily="34" charset="-122"/>
                  <a:ea typeface="微软雅黑" panose="020B0503020204020204" pitchFamily="34" charset="-122"/>
                </a:rPr>
                <a:t>         </a:t>
              </a:r>
              <a:r>
                <a:rPr lang="zh-CN" altLang="en-US" b="1" dirty="0" smtClean="0">
                  <a:solidFill>
                    <a:srgbClr val="11576A"/>
                  </a:solidFill>
                  <a:latin typeface="微软雅黑" panose="020B0503020204020204" pitchFamily="34" charset="-122"/>
                  <a:ea typeface="微软雅黑" panose="020B0503020204020204" pitchFamily="34" charset="-122"/>
                </a:rPr>
                <a:t>对硬件的需求？</a:t>
              </a:r>
              <a:endParaRPr lang="zh-CN" altLang="en-US" b="1" dirty="0">
                <a:solidFill>
                  <a:srgbClr val="11576A"/>
                </a:solidFill>
                <a:latin typeface="微软雅黑" panose="020B0503020204020204" pitchFamily="34" charset="-122"/>
                <a:ea typeface="微软雅黑" panose="020B0503020204020204" pitchFamily="34" charset="-122"/>
              </a:endParaRPr>
            </a:p>
          </p:txBody>
        </p:sp>
        <p:pic>
          <p:nvPicPr>
            <p:cNvPr id="7" name="图片 6" descr="小点1.png"/>
            <p:cNvPicPr>
              <a:picLocks noChangeAspect="1"/>
            </p:cNvPicPr>
            <p:nvPr/>
          </p:nvPicPr>
          <p:blipFill>
            <a:blip r:embed="rId2" cstate="print"/>
            <a:stretch>
              <a:fillRect/>
            </a:stretch>
          </p:blipFill>
          <p:spPr>
            <a:xfrm>
              <a:off x="1369740" y="1499038"/>
              <a:ext cx="151066" cy="148997"/>
            </a:xfrm>
            <a:prstGeom prst="rect">
              <a:avLst/>
            </a:prstGeom>
          </p:spPr>
        </p:pic>
        <p:pic>
          <p:nvPicPr>
            <p:cNvPr id="9" name="图片 8" descr="小点1.png"/>
            <p:cNvPicPr>
              <a:picLocks noChangeAspect="1"/>
            </p:cNvPicPr>
            <p:nvPr/>
          </p:nvPicPr>
          <p:blipFill>
            <a:blip r:embed="rId2" cstate="print"/>
            <a:stretch>
              <a:fillRect/>
            </a:stretch>
          </p:blipFill>
          <p:spPr>
            <a:xfrm>
              <a:off x="1369740" y="2144259"/>
              <a:ext cx="151066" cy="148997"/>
            </a:xfrm>
            <a:prstGeom prst="rect">
              <a:avLst/>
            </a:prstGeom>
          </p:spPr>
        </p:pic>
        <p:pic>
          <p:nvPicPr>
            <p:cNvPr id="12" name="图片 11" descr="小点1.png"/>
            <p:cNvPicPr>
              <a:picLocks noChangeAspect="1"/>
            </p:cNvPicPr>
            <p:nvPr/>
          </p:nvPicPr>
          <p:blipFill>
            <a:blip r:embed="rId2" cstate="print"/>
            <a:stretch>
              <a:fillRect/>
            </a:stretch>
          </p:blipFill>
          <p:spPr>
            <a:xfrm>
              <a:off x="1369740" y="2787774"/>
              <a:ext cx="151066" cy="148997"/>
            </a:xfrm>
            <a:prstGeom prst="rect">
              <a:avLst/>
            </a:prstGeom>
          </p:spPr>
        </p:pic>
      </p:grpSp>
      <p:pic>
        <p:nvPicPr>
          <p:cNvPr id="13" name="图片 12" descr="小点1.png"/>
          <p:cNvPicPr>
            <a:picLocks noChangeAspect="1"/>
          </p:cNvPicPr>
          <p:nvPr/>
        </p:nvPicPr>
        <p:blipFill>
          <a:blip r:embed="rId2" cstate="print"/>
          <a:stretch>
            <a:fillRect/>
          </a:stretch>
        </p:blipFill>
        <p:spPr>
          <a:xfrm>
            <a:off x="1086546" y="3599822"/>
            <a:ext cx="151066" cy="148997"/>
          </a:xfrm>
          <a:prstGeom prst="rect">
            <a:avLst/>
          </a:prstGeom>
        </p:spPr>
      </p:pic>
      <p:sp>
        <p:nvSpPr>
          <p:cNvPr id="10" name="Rectangle 1"/>
          <p:cNvSpPr>
            <a:spLocks noChangeArrowheads="1"/>
          </p:cNvSpPr>
          <p:nvPr/>
        </p:nvSpPr>
        <p:spPr bwMode="auto">
          <a:xfrm>
            <a:off x="3246786" y="1515873"/>
            <a:ext cx="5789710" cy="22313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CN" altLang="zh-CN" sz="2000" b="0" i="0" u="none" strike="noStrike" cap="none" normalizeH="0" baseline="0" dirty="0" smtClean="0">
                <a:ln>
                  <a:noFill/>
                </a:ln>
                <a:solidFill>
                  <a:srgbClr val="333333"/>
                </a:solidFill>
                <a:effectLst/>
                <a:latin typeface="Arial" panose="020B0604020202020204" pitchFamily="34" charset="0"/>
                <a:ea typeface="Open Sans"/>
              </a:rPr>
              <a:t>特权指令</a:t>
            </a:r>
            <a:endParaRPr kumimoji="0" lang="en-US" altLang="zh-CN" sz="1100" b="0" i="0" u="none" strike="noStrike" cap="none" normalizeH="0" baseline="0" dirty="0" smtClean="0">
              <a:ln>
                <a:noFill/>
              </a:ln>
              <a:solidFill>
                <a:srgbClr val="333333"/>
              </a:solidFill>
              <a:effectLst/>
              <a:latin typeface="Arial" panose="020B0604020202020204" pitchFamily="34" charset="0"/>
              <a:ea typeface="Open Sans"/>
            </a:endParaRPr>
          </a:p>
          <a:p>
            <a:pPr marL="444500" lvl="1" indent="-261938">
              <a:buFont typeface="Wingdings" panose="05000000000000000000" pitchFamily="2" charset="2"/>
              <a:buChar char="n"/>
            </a:pPr>
            <a:r>
              <a:rPr kumimoji="0" lang="zh-CN" altLang="zh-CN" b="0" i="0" u="none" strike="noStrike" cap="none" normalizeH="0" baseline="0" dirty="0" smtClean="0">
                <a:ln>
                  <a:noFill/>
                </a:ln>
                <a:solidFill>
                  <a:srgbClr val="333333"/>
                </a:solidFill>
                <a:effectLst/>
                <a:ea typeface="Open Sans"/>
              </a:rPr>
              <a:t>只有</a:t>
            </a:r>
            <a:r>
              <a:rPr kumimoji="0" lang="en-US" altLang="zh-CN" b="0" i="0" u="none" strike="noStrike" cap="none" normalizeH="0" baseline="0" dirty="0" smtClean="0">
                <a:ln>
                  <a:noFill/>
                </a:ln>
                <a:solidFill>
                  <a:srgbClr val="333333"/>
                </a:solidFill>
                <a:effectLst/>
                <a:ea typeface="Open Sans"/>
              </a:rPr>
              <a:t>CPU</a:t>
            </a:r>
            <a:r>
              <a:rPr lang="zh-CN" altLang="en-US" dirty="0" smtClean="0">
                <a:solidFill>
                  <a:srgbClr val="333333"/>
                </a:solidFill>
                <a:ea typeface="Open Sans"/>
              </a:rPr>
              <a:t>在</a:t>
            </a:r>
            <a:r>
              <a:rPr kumimoji="0" lang="zh-CN" altLang="zh-CN" b="0" i="0" u="none" strike="noStrike" cap="none" normalizeH="0" baseline="0" dirty="0" smtClean="0">
                <a:ln>
                  <a:noFill/>
                </a:ln>
                <a:solidFill>
                  <a:srgbClr val="333333"/>
                </a:solidFill>
                <a:effectLst/>
                <a:ea typeface="Open Sans"/>
              </a:rPr>
              <a:t>特权</a:t>
            </a:r>
            <a:r>
              <a:rPr kumimoji="0" lang="zh-CN" altLang="en-US" b="0" i="0" u="none" strike="noStrike" cap="none" normalizeH="0" baseline="0" dirty="0" smtClean="0">
                <a:ln>
                  <a:noFill/>
                </a:ln>
                <a:solidFill>
                  <a:srgbClr val="333333"/>
                </a:solidFill>
                <a:effectLst/>
                <a:ea typeface="Open Sans"/>
              </a:rPr>
              <a:t>态</a:t>
            </a:r>
            <a:r>
              <a:rPr kumimoji="0" lang="zh-CN" altLang="zh-CN" b="0" i="0" u="none" strike="noStrike" cap="none" normalizeH="0" baseline="0" dirty="0" smtClean="0">
                <a:ln>
                  <a:noFill/>
                </a:ln>
                <a:solidFill>
                  <a:srgbClr val="333333"/>
                </a:solidFill>
                <a:effectLst/>
                <a:ea typeface="Open Sans"/>
              </a:rPr>
              <a:t>时才可执行的指令</a:t>
            </a:r>
            <a:endParaRPr kumimoji="0" lang="en-US" altLang="zh-CN" b="0" i="0" u="none" strike="noStrike" cap="none" normalizeH="0" baseline="0" dirty="0" smtClean="0">
              <a:ln>
                <a:noFill/>
              </a:ln>
              <a:solidFill>
                <a:srgbClr val="333333"/>
              </a:solidFill>
              <a:effectLst/>
              <a:ea typeface="Open Sans"/>
            </a:endParaRPr>
          </a:p>
          <a:p>
            <a:pPr marL="444500" lvl="1" indent="-261938">
              <a:buFont typeface="Wingdings" panose="05000000000000000000" pitchFamily="2" charset="2"/>
              <a:buChar char="n"/>
            </a:pPr>
            <a:r>
              <a:rPr kumimoji="0" lang="zh-CN" altLang="zh-CN" b="0" i="0" u="none" strike="noStrike" cap="none" normalizeH="0" baseline="0" dirty="0" smtClean="0">
                <a:ln>
                  <a:noFill/>
                </a:ln>
                <a:solidFill>
                  <a:srgbClr val="333333"/>
                </a:solidFill>
                <a:effectLst/>
                <a:ea typeface="Open Sans"/>
              </a:rPr>
              <a:t>如果</a:t>
            </a:r>
            <a:r>
              <a:rPr lang="en-US" altLang="zh-CN" dirty="0" smtClean="0">
                <a:solidFill>
                  <a:srgbClr val="333333"/>
                </a:solidFill>
                <a:ea typeface="Open Sans"/>
              </a:rPr>
              <a:t>CPU</a:t>
            </a:r>
            <a:r>
              <a:rPr lang="zh-CN" altLang="en-US" dirty="0" smtClean="0">
                <a:solidFill>
                  <a:srgbClr val="333333"/>
                </a:solidFill>
                <a:ea typeface="Open Sans"/>
              </a:rPr>
              <a:t>不在</a:t>
            </a:r>
            <a:r>
              <a:rPr lang="zh-CN" altLang="zh-CN" dirty="0">
                <a:solidFill>
                  <a:srgbClr val="333333"/>
                </a:solidFill>
                <a:ea typeface="Open Sans"/>
              </a:rPr>
              <a:t>特权</a:t>
            </a:r>
            <a:r>
              <a:rPr lang="zh-CN" altLang="en-US" dirty="0">
                <a:solidFill>
                  <a:srgbClr val="333333"/>
                </a:solidFill>
                <a:ea typeface="Open Sans"/>
              </a:rPr>
              <a:t>态</a:t>
            </a:r>
            <a:r>
              <a:rPr kumimoji="0" lang="zh-CN" altLang="zh-CN" b="0" i="0" u="none" strike="noStrike" cap="none" normalizeH="0" baseline="0" dirty="0" smtClean="0">
                <a:ln>
                  <a:noFill/>
                </a:ln>
                <a:solidFill>
                  <a:srgbClr val="333333"/>
                </a:solidFill>
                <a:effectLst/>
                <a:ea typeface="Open Sans"/>
              </a:rPr>
              <a:t>而执行它们，那么会引起异常</a:t>
            </a:r>
            <a:endParaRPr kumimoji="0" lang="en-US" altLang="zh-CN" b="0" i="0" u="none" strike="noStrike" cap="none" normalizeH="0" baseline="0" dirty="0" smtClean="0">
              <a:ln>
                <a:noFill/>
              </a:ln>
              <a:solidFill>
                <a:srgbClr val="333333"/>
              </a:solidFill>
              <a:effectLst/>
              <a:ea typeface="Open Sans"/>
            </a:endParaRPr>
          </a:p>
          <a:p>
            <a:pPr marL="444500" lvl="1" indent="-261938">
              <a:buFont typeface="Wingdings" panose="05000000000000000000" pitchFamily="2" charset="2"/>
              <a:buChar char="n"/>
            </a:pPr>
            <a:endParaRPr kumimoji="0" lang="zh-CN" altLang="zh-CN" sz="300" b="0" i="0" u="none" strike="noStrike" cap="none" normalizeH="0" baseline="0" dirty="0" smtClean="0">
              <a:ln>
                <a:noFill/>
              </a:ln>
              <a:solidFill>
                <a:schemeClr val="tx1"/>
              </a:solidFill>
              <a:effectLst/>
              <a:latin typeface="Arial" panose="020B0604020202020204" pitchFamily="34" charset="0"/>
            </a:endParaRPr>
          </a:p>
          <a:p>
            <a:pPr lvl="1" indent="-274638"/>
            <a:r>
              <a:rPr lang="zh-CN" altLang="zh-CN" sz="2000" dirty="0">
                <a:solidFill>
                  <a:srgbClr val="333333"/>
                </a:solidFill>
                <a:ea typeface="Open Sans"/>
              </a:rPr>
              <a:t>Exceptions</a:t>
            </a:r>
            <a:r>
              <a:rPr lang="zh-CN" altLang="zh-CN" sz="2000" dirty="0" smtClean="0">
                <a:solidFill>
                  <a:srgbClr val="333333"/>
                </a:solidFill>
                <a:ea typeface="Open Sans"/>
              </a:rPr>
              <a:t>:</a:t>
            </a:r>
            <a:r>
              <a:rPr lang="en-US" altLang="zh-CN" sz="2000" dirty="0" smtClean="0">
                <a:solidFill>
                  <a:srgbClr val="333333"/>
                </a:solidFill>
                <a:ea typeface="Open Sans"/>
              </a:rPr>
              <a:t> </a:t>
            </a:r>
            <a:r>
              <a:rPr lang="zh-CN" altLang="en-US" sz="2000" dirty="0" smtClean="0">
                <a:solidFill>
                  <a:srgbClr val="333333"/>
                </a:solidFill>
                <a:ea typeface="Open Sans"/>
              </a:rPr>
              <a:t>中断</a:t>
            </a:r>
            <a:r>
              <a:rPr lang="en-US" altLang="zh-CN" sz="2000" dirty="0" smtClean="0">
                <a:solidFill>
                  <a:srgbClr val="333333"/>
                </a:solidFill>
                <a:ea typeface="Open Sans"/>
              </a:rPr>
              <a:t>/</a:t>
            </a:r>
            <a:r>
              <a:rPr lang="zh-CN" altLang="en-US" sz="2000" dirty="0" smtClean="0">
                <a:solidFill>
                  <a:srgbClr val="333333"/>
                </a:solidFill>
                <a:ea typeface="Open Sans"/>
              </a:rPr>
              <a:t>异常</a:t>
            </a:r>
            <a:r>
              <a:rPr lang="en-US" altLang="zh-CN" sz="2000" dirty="0" smtClean="0">
                <a:solidFill>
                  <a:srgbClr val="333333"/>
                </a:solidFill>
                <a:ea typeface="Open Sans"/>
              </a:rPr>
              <a:t>/</a:t>
            </a:r>
            <a:r>
              <a:rPr lang="zh-CN" altLang="en-US" sz="2000" dirty="0" smtClean="0">
                <a:solidFill>
                  <a:srgbClr val="333333"/>
                </a:solidFill>
                <a:ea typeface="Open Sans"/>
              </a:rPr>
              <a:t>系统服务等管理指令</a:t>
            </a:r>
            <a:endParaRPr kumimoji="0" lang="en-US" altLang="zh-CN" b="0" i="0" u="none" strike="noStrike" cap="none" normalizeH="0" baseline="0" dirty="0" smtClean="0">
              <a:ln>
                <a:noFill/>
              </a:ln>
              <a:solidFill>
                <a:srgbClr val="333333"/>
              </a:solidFill>
              <a:effectLst/>
              <a:latin typeface="Arial" panose="020B0604020202020204" pitchFamily="34" charset="0"/>
              <a:ea typeface="Open Sans"/>
            </a:endParaRPr>
          </a:p>
          <a:p>
            <a:pPr lvl="1" indent="-274638"/>
            <a:r>
              <a:rPr lang="zh-CN" altLang="zh-CN" sz="2000" dirty="0">
                <a:solidFill>
                  <a:srgbClr val="333333"/>
                </a:solidFill>
                <a:ea typeface="Open Sans"/>
              </a:rPr>
              <a:t>Virtual Memory</a:t>
            </a:r>
            <a:r>
              <a:rPr lang="zh-CN" altLang="zh-CN" sz="2000" dirty="0" smtClean="0">
                <a:solidFill>
                  <a:srgbClr val="333333"/>
                </a:solidFill>
                <a:ea typeface="Open Sans"/>
              </a:rPr>
              <a:t>:</a:t>
            </a:r>
            <a:r>
              <a:rPr lang="en-US" altLang="zh-CN" sz="2000" dirty="0" smtClean="0">
                <a:solidFill>
                  <a:srgbClr val="333333"/>
                </a:solidFill>
                <a:ea typeface="Open Sans"/>
              </a:rPr>
              <a:t> TLB/MMU</a:t>
            </a:r>
            <a:r>
              <a:rPr lang="zh-CN" altLang="en-US" sz="2000" dirty="0" smtClean="0">
                <a:solidFill>
                  <a:srgbClr val="333333"/>
                </a:solidFill>
                <a:ea typeface="Open Sans"/>
              </a:rPr>
              <a:t>等管理指令</a:t>
            </a:r>
            <a:endParaRPr kumimoji="0" lang="en-US" altLang="zh-CN" b="0" i="0" u="none" strike="noStrike" cap="none" normalizeH="0" baseline="0" dirty="0" smtClean="0">
              <a:ln>
                <a:noFill/>
              </a:ln>
              <a:solidFill>
                <a:srgbClr val="333333"/>
              </a:solidFill>
              <a:effectLst/>
              <a:latin typeface="Arial" panose="020B0604020202020204" pitchFamily="34" charset="0"/>
              <a:ea typeface="Open Sans"/>
            </a:endParaRPr>
          </a:p>
          <a:p>
            <a:pPr lvl="1" indent="-274638"/>
            <a:r>
              <a:rPr kumimoji="0" lang="zh-CN" altLang="zh-CN" sz="2000" b="0" i="0" u="none" strike="noStrike" cap="none" normalizeH="0" baseline="0" dirty="0" smtClean="0">
                <a:ln>
                  <a:noFill/>
                </a:ln>
                <a:solidFill>
                  <a:srgbClr val="333333"/>
                </a:solidFill>
                <a:effectLst/>
                <a:latin typeface="Arial" panose="020B0604020202020204" pitchFamily="34" charset="0"/>
                <a:ea typeface="Open Sans"/>
              </a:rPr>
              <a:t>Privilege Modes:</a:t>
            </a:r>
            <a:r>
              <a:rPr kumimoji="0" lang="en-US" altLang="zh-CN" sz="2000" b="0" i="0" u="none" strike="noStrike" cap="none" normalizeH="0" dirty="0" smtClean="0">
                <a:ln>
                  <a:noFill/>
                </a:ln>
                <a:solidFill>
                  <a:srgbClr val="333333"/>
                </a:solidFill>
                <a:effectLst/>
                <a:latin typeface="Arial" panose="020B0604020202020204" pitchFamily="34" charset="0"/>
                <a:ea typeface="Open Sans"/>
              </a:rPr>
              <a:t> </a:t>
            </a:r>
            <a:r>
              <a:rPr kumimoji="0" lang="zh-CN" altLang="en-US" sz="2000" b="0" i="0" u="none" strike="noStrike" cap="none" normalizeH="0" dirty="0" smtClean="0">
                <a:ln>
                  <a:noFill/>
                </a:ln>
                <a:solidFill>
                  <a:srgbClr val="333333"/>
                </a:solidFill>
                <a:effectLst/>
                <a:latin typeface="Arial" panose="020B0604020202020204" pitchFamily="34" charset="0"/>
                <a:ea typeface="Open Sans"/>
              </a:rPr>
              <a:t>调整特权级管理指令</a:t>
            </a:r>
            <a:endParaRPr kumimoji="0" lang="en-US" altLang="zh-CN" sz="1400" b="0" i="0" u="none" strike="noStrike" cap="none" normalizeH="0" baseline="0" dirty="0" smtClean="0">
              <a:ln>
                <a:noFill/>
              </a:ln>
              <a:solidFill>
                <a:srgbClr val="333333"/>
              </a:solidFill>
              <a:effectLst/>
              <a:latin typeface="Arial" panose="020B0604020202020204" pitchFamily="34" charset="0"/>
              <a:ea typeface="Open Sans"/>
            </a:endParaRPr>
          </a:p>
          <a:p>
            <a:pPr lvl="1" indent="-274638"/>
            <a:r>
              <a:rPr lang="zh-CN" altLang="zh-CN" sz="2000" dirty="0">
                <a:solidFill>
                  <a:srgbClr val="333333"/>
                </a:solidFill>
                <a:ea typeface="Open Sans"/>
              </a:rPr>
              <a:t>Segmentation</a:t>
            </a:r>
            <a:r>
              <a:rPr lang="en-US" altLang="zh-CN" sz="2000" dirty="0">
                <a:solidFill>
                  <a:srgbClr val="333333"/>
                </a:solidFill>
                <a:ea typeface="Open Sans"/>
              </a:rPr>
              <a:t>/Paging</a:t>
            </a:r>
            <a:r>
              <a:rPr lang="zh-CN" altLang="zh-CN" sz="2000" dirty="0">
                <a:solidFill>
                  <a:srgbClr val="333333"/>
                </a:solidFill>
                <a:ea typeface="Open Sans"/>
              </a:rPr>
              <a:t>: </a:t>
            </a:r>
            <a:r>
              <a:rPr lang="zh-CN" altLang="en-US" sz="2000" dirty="0">
                <a:solidFill>
                  <a:srgbClr val="333333"/>
                </a:solidFill>
                <a:ea typeface="Open Sans"/>
              </a:rPr>
              <a:t>分段分页管理指令</a:t>
            </a:r>
            <a:endParaRPr lang="zh-CN" altLang="zh-CN" sz="2000" dirty="0">
              <a:solidFill>
                <a:srgbClr val="333333"/>
              </a:solidFill>
              <a:ea typeface="Open Sans"/>
            </a:endParaRPr>
          </a:p>
        </p:txBody>
      </p:sp>
    </p:spTree>
    <p:extLst>
      <p:ext uri="{BB962C8B-B14F-4D97-AF65-F5344CB8AC3E}">
        <p14:creationId xmlns="" xmlns:p14="http://schemas.microsoft.com/office/powerpoint/2010/main" val="89869114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2123728" y="1275606"/>
            <a:ext cx="4968552" cy="857250"/>
          </a:xfrm>
        </p:spPr>
        <p:txBody>
          <a:bodyPr/>
          <a:lstStyle/>
          <a:p>
            <a:pPr algn="l"/>
            <a:r>
              <a:rPr lang="en-US" altLang="zh-CN" sz="3200" b="1" dirty="0" smtClean="0">
                <a:solidFill>
                  <a:srgbClr val="11576A"/>
                </a:solidFill>
                <a:latin typeface="微软雅黑" panose="020B0503020204020204" pitchFamily="34" charset="-122"/>
                <a:ea typeface="微软雅黑" panose="020B0503020204020204" pitchFamily="34" charset="-122"/>
                <a:cs typeface="+mn-cs"/>
              </a:rPr>
              <a:t>1. </a:t>
            </a:r>
            <a:r>
              <a:rPr lang="zh-CN" altLang="en-US" sz="3200" b="1" dirty="0" smtClean="0">
                <a:solidFill>
                  <a:srgbClr val="11576A"/>
                </a:solidFill>
                <a:latin typeface="微软雅黑" panose="020B0503020204020204" pitchFamily="34" charset="-122"/>
                <a:ea typeface="微软雅黑" panose="020B0503020204020204" pitchFamily="34" charset="-122"/>
                <a:cs typeface="+mn-cs"/>
              </a:rPr>
              <a:t>了解</a:t>
            </a:r>
            <a:r>
              <a:rPr lang="en-US" altLang="zh-CN" sz="3200" b="1" dirty="0" smtClean="0">
                <a:solidFill>
                  <a:srgbClr val="11576A"/>
                </a:solidFill>
                <a:latin typeface="微软雅黑" panose="020B0503020204020204" pitchFamily="34" charset="-122"/>
                <a:ea typeface="微软雅黑" panose="020B0503020204020204" pitchFamily="34" charset="-122"/>
                <a:cs typeface="+mn-cs"/>
              </a:rPr>
              <a:t>OS</a:t>
            </a:r>
            <a:br>
              <a:rPr lang="en-US" altLang="zh-CN" sz="3200" b="1" dirty="0" smtClean="0">
                <a:solidFill>
                  <a:srgbClr val="11576A"/>
                </a:solidFill>
                <a:latin typeface="微软雅黑" panose="020B0503020204020204" pitchFamily="34" charset="-122"/>
                <a:ea typeface="微软雅黑" panose="020B0503020204020204" pitchFamily="34" charset="-122"/>
                <a:cs typeface="+mn-cs"/>
              </a:rPr>
            </a:br>
            <a:r>
              <a:rPr lang="en-US" altLang="zh-CN" sz="3200" b="1" dirty="0" smtClean="0">
                <a:solidFill>
                  <a:srgbClr val="11576A"/>
                </a:solidFill>
                <a:latin typeface="微软雅黑" panose="020B0503020204020204" pitchFamily="34" charset="-122"/>
                <a:ea typeface="微软雅黑" panose="020B0503020204020204" pitchFamily="34" charset="-122"/>
                <a:cs typeface="+mn-cs"/>
              </a:rPr>
              <a:t>2. </a:t>
            </a:r>
            <a:r>
              <a:rPr lang="zh-CN" altLang="en-US" sz="3200" b="1" dirty="0" smtClean="0">
                <a:solidFill>
                  <a:srgbClr val="11576A"/>
                </a:solidFill>
                <a:latin typeface="微软雅黑" panose="020B0503020204020204" pitchFamily="34" charset="-122"/>
                <a:ea typeface="微软雅黑" panose="020B0503020204020204" pitchFamily="34" charset="-122"/>
                <a:cs typeface="+mn-cs"/>
              </a:rPr>
              <a:t>了解硬件</a:t>
            </a:r>
            <a:r>
              <a:rPr lang="en-US" altLang="zh-CN" sz="3200" b="1" dirty="0" smtClean="0">
                <a:solidFill>
                  <a:srgbClr val="11576A"/>
                </a:solidFill>
                <a:latin typeface="微软雅黑" panose="020B0503020204020204" pitchFamily="34" charset="-122"/>
                <a:ea typeface="微软雅黑" panose="020B0503020204020204" pitchFamily="34" charset="-122"/>
                <a:cs typeface="+mn-cs"/>
              </a:rPr>
              <a:t/>
            </a:r>
            <a:br>
              <a:rPr lang="en-US" altLang="zh-CN" sz="3200" b="1" dirty="0" smtClean="0">
                <a:solidFill>
                  <a:srgbClr val="11576A"/>
                </a:solidFill>
                <a:latin typeface="微软雅黑" panose="020B0503020204020204" pitchFamily="34" charset="-122"/>
                <a:ea typeface="微软雅黑" panose="020B0503020204020204" pitchFamily="34" charset="-122"/>
                <a:cs typeface="+mn-cs"/>
              </a:rPr>
            </a:br>
            <a:r>
              <a:rPr lang="en-US" altLang="zh-CN" sz="3200" b="1" dirty="0" smtClean="0">
                <a:solidFill>
                  <a:srgbClr val="11576A"/>
                </a:solidFill>
                <a:latin typeface="微软雅黑" panose="020B0503020204020204" pitchFamily="34" charset="-122"/>
                <a:ea typeface="微软雅黑" panose="020B0503020204020204" pitchFamily="34" charset="-122"/>
                <a:cs typeface="+mn-cs"/>
              </a:rPr>
              <a:t>3. </a:t>
            </a:r>
            <a:r>
              <a:rPr lang="zh-CN" altLang="en-US" sz="3200" b="1" dirty="0" smtClean="0">
                <a:solidFill>
                  <a:srgbClr val="11576A"/>
                </a:solidFill>
                <a:latin typeface="微软雅黑" panose="020B0503020204020204" pitchFamily="34" charset="-122"/>
                <a:ea typeface="微软雅黑" panose="020B0503020204020204" pitchFamily="34" charset="-122"/>
                <a:cs typeface="+mn-cs"/>
              </a:rPr>
              <a:t>了解编程</a:t>
            </a:r>
            <a:r>
              <a:rPr lang="en-US" altLang="zh-CN" sz="3200" b="1" dirty="0" smtClean="0">
                <a:solidFill>
                  <a:srgbClr val="11576A"/>
                </a:solidFill>
                <a:latin typeface="微软雅黑" panose="020B0503020204020204" pitchFamily="34" charset="-122"/>
                <a:ea typeface="微软雅黑" panose="020B0503020204020204" pitchFamily="34" charset="-122"/>
                <a:cs typeface="+mn-cs"/>
              </a:rPr>
              <a:t/>
            </a:r>
            <a:br>
              <a:rPr lang="en-US" altLang="zh-CN" sz="3200" b="1" dirty="0" smtClean="0">
                <a:solidFill>
                  <a:srgbClr val="11576A"/>
                </a:solidFill>
                <a:latin typeface="微软雅黑" panose="020B0503020204020204" pitchFamily="34" charset="-122"/>
                <a:ea typeface="微软雅黑" panose="020B0503020204020204" pitchFamily="34" charset="-122"/>
                <a:cs typeface="+mn-cs"/>
              </a:rPr>
            </a:br>
            <a:r>
              <a:rPr lang="en-US" altLang="zh-CN" sz="3200" b="1" dirty="0" smtClean="0">
                <a:solidFill>
                  <a:srgbClr val="11576A"/>
                </a:solidFill>
                <a:latin typeface="微软雅黑" panose="020B0503020204020204" pitchFamily="34" charset="-122"/>
                <a:ea typeface="微软雅黑" panose="020B0503020204020204" pitchFamily="34" charset="-122"/>
                <a:cs typeface="+mn-cs"/>
              </a:rPr>
              <a:t>4. </a:t>
            </a:r>
            <a:r>
              <a:rPr lang="zh-CN" altLang="en-US" sz="3200" b="1" dirty="0" smtClean="0">
                <a:solidFill>
                  <a:srgbClr val="11576A"/>
                </a:solidFill>
                <a:latin typeface="微软雅黑" panose="020B0503020204020204" pitchFamily="34" charset="-122"/>
                <a:ea typeface="微软雅黑" panose="020B0503020204020204" pitchFamily="34" charset="-122"/>
                <a:cs typeface="+mn-cs"/>
              </a:rPr>
              <a:t>了解</a:t>
            </a:r>
            <a:r>
              <a:rPr lang="en-US" altLang="zh-CN" sz="3200" b="1" dirty="0" smtClean="0">
                <a:solidFill>
                  <a:srgbClr val="11576A"/>
                </a:solidFill>
                <a:latin typeface="微软雅黑" panose="020B0503020204020204" pitchFamily="34" charset="-122"/>
                <a:ea typeface="微软雅黑" panose="020B0503020204020204" pitchFamily="34" charset="-122"/>
                <a:cs typeface="+mn-cs"/>
              </a:rPr>
              <a:t>labs</a:t>
            </a:r>
            <a:endParaRPr lang="zh-CN" altLang="en-US" sz="3200" b="1" dirty="0">
              <a:solidFill>
                <a:srgbClr val="11576A"/>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 xmlns:p14="http://schemas.microsoft.com/office/powerpoint/2010/main" val="3849432192"/>
      </p:ext>
    </p:extLst>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2" descr="fi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943100" y="857251"/>
            <a:ext cx="5314950" cy="159305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19460" name="Rectangle 3"/>
          <p:cNvSpPr>
            <a:spLocks noChangeArrowheads="1"/>
          </p:cNvSpPr>
          <p:nvPr/>
        </p:nvSpPr>
        <p:spPr bwMode="auto">
          <a:xfrm>
            <a:off x="1158478" y="2812256"/>
            <a:ext cx="3090863" cy="504825"/>
          </a:xfrm>
          <a:prstGeom prst="rect">
            <a:avLst/>
          </a:prstGeom>
          <a:noFill/>
          <a:ln w="31750">
            <a:solidFill>
              <a:srgbClr val="0000FF"/>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Font typeface="Arial" panose="020B0604020202020204" pitchFamily="34" charset="0"/>
              <a:buNone/>
            </a:pPr>
            <a:r>
              <a:rPr lang="zh-CN" altLang="zh-CN" sz="1350" b="1">
                <a:ea typeface="新細明體" pitchFamily="2" charset="-120"/>
              </a:rPr>
              <a:t>symbols from machine’s finite alphabet </a:t>
            </a:r>
          </a:p>
          <a:p>
            <a:pPr eaLnBrk="1" hangingPunct="1">
              <a:buFont typeface="Arial" panose="020B0604020202020204" pitchFamily="34" charset="0"/>
              <a:buNone/>
            </a:pPr>
            <a:r>
              <a:rPr lang="zh-CN" altLang="zh-CN" sz="1350" b="1">
                <a:ea typeface="新細明體" pitchFamily="2" charset="-120"/>
              </a:rPr>
              <a:t>represented in machine’s cells</a:t>
            </a:r>
          </a:p>
        </p:txBody>
      </p:sp>
      <p:sp>
        <p:nvSpPr>
          <p:cNvPr id="19461" name="Freeform 4"/>
          <p:cNvSpPr>
            <a:spLocks/>
          </p:cNvSpPr>
          <p:nvPr/>
        </p:nvSpPr>
        <p:spPr bwMode="auto">
          <a:xfrm>
            <a:off x="1127522" y="1970485"/>
            <a:ext cx="1709738" cy="857250"/>
          </a:xfrm>
          <a:custGeom>
            <a:avLst/>
            <a:gdLst>
              <a:gd name="T0" fmla="*/ 2147483646 w 3589"/>
              <a:gd name="T1" fmla="*/ 2147483646 h 1800"/>
              <a:gd name="T2" fmla="*/ 2147483646 w 3589"/>
              <a:gd name="T3" fmla="*/ 2147483646 h 1800"/>
              <a:gd name="T4" fmla="*/ 2147483646 w 3589"/>
              <a:gd name="T5" fmla="*/ 2147483646 h 1800"/>
              <a:gd name="T6" fmla="*/ 2147483646 w 3589"/>
              <a:gd name="T7" fmla="*/ 0 h 18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589" h="1800">
                <a:moveTo>
                  <a:pt x="942" y="1800"/>
                </a:moveTo>
                <a:cubicBezTo>
                  <a:pt x="471" y="1350"/>
                  <a:pt x="0" y="900"/>
                  <a:pt x="340" y="692"/>
                </a:cubicBezTo>
                <a:cubicBezTo>
                  <a:pt x="681" y="484"/>
                  <a:pt x="2446" y="669"/>
                  <a:pt x="2988" y="553"/>
                </a:cubicBezTo>
                <a:cubicBezTo>
                  <a:pt x="3529" y="438"/>
                  <a:pt x="3509" y="92"/>
                  <a:pt x="3590" y="0"/>
                </a:cubicBezTo>
              </a:path>
            </a:pathLst>
          </a:custGeom>
          <a:noFill/>
          <a:ln w="31750" cmpd="sng">
            <a:solidFill>
              <a:srgbClr val="3333CC"/>
            </a:solidFill>
            <a:round/>
            <a:headEnd/>
            <a:tailEnd type="stealth" w="lg" len="lg"/>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sz="1350"/>
          </a:p>
        </p:txBody>
      </p:sp>
      <p:sp>
        <p:nvSpPr>
          <p:cNvPr id="19462" name="Rectangle 5"/>
          <p:cNvSpPr>
            <a:spLocks noChangeArrowheads="1"/>
          </p:cNvSpPr>
          <p:nvPr/>
        </p:nvSpPr>
        <p:spPr bwMode="auto">
          <a:xfrm>
            <a:off x="1158479" y="3350419"/>
            <a:ext cx="2724150" cy="504825"/>
          </a:xfrm>
          <a:prstGeom prst="rect">
            <a:avLst/>
          </a:prstGeom>
          <a:noFill/>
          <a:ln w="31750">
            <a:solidFill>
              <a:srgbClr val="FF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Font typeface="Arial" panose="020B0604020202020204" pitchFamily="34" charset="0"/>
              <a:buNone/>
            </a:pPr>
            <a:r>
              <a:rPr lang="zh-CN" altLang="zh-CN" sz="1350" b="1">
                <a:ea typeface="新細明體" pitchFamily="2" charset="-120"/>
              </a:rPr>
              <a:t> finite number of conditions called</a:t>
            </a:r>
          </a:p>
          <a:p>
            <a:pPr eaLnBrk="1" hangingPunct="1">
              <a:buFont typeface="Arial" panose="020B0604020202020204" pitchFamily="34" charset="0"/>
              <a:buNone/>
            </a:pPr>
            <a:r>
              <a:rPr lang="zh-CN" altLang="zh-CN" sz="1350" b="1">
                <a:ea typeface="新細明體" pitchFamily="2" charset="-120"/>
              </a:rPr>
              <a:t> states – START, HALT, ADD, etc.</a:t>
            </a:r>
          </a:p>
        </p:txBody>
      </p:sp>
      <p:sp>
        <p:nvSpPr>
          <p:cNvPr id="19463" name="Rectangle 6"/>
          <p:cNvSpPr>
            <a:spLocks noChangeArrowheads="1"/>
          </p:cNvSpPr>
          <p:nvPr/>
        </p:nvSpPr>
        <p:spPr bwMode="auto">
          <a:xfrm>
            <a:off x="1223962" y="4014788"/>
            <a:ext cx="3509963" cy="778669"/>
          </a:xfrm>
          <a:prstGeom prst="rect">
            <a:avLst/>
          </a:prstGeom>
          <a:noFill/>
          <a:ln w="31750">
            <a:solidFill>
              <a:srgbClr val="00FF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Font typeface="Arial" panose="020B0604020202020204" pitchFamily="34" charset="0"/>
              <a:buNone/>
            </a:pPr>
            <a:r>
              <a:rPr lang="zh-CN" altLang="zh-CN" sz="1350" b="1">
                <a:ea typeface="新細明體" pitchFamily="2" charset="-120"/>
              </a:rPr>
              <a:t> each step executed by control unit – </a:t>
            </a:r>
            <a:r>
              <a:rPr lang="zh-CN" altLang="zh-CN" sz="1500" b="1" i="1">
                <a:ea typeface="新細明體" pitchFamily="2" charset="-120"/>
              </a:rPr>
              <a:t>observe</a:t>
            </a:r>
            <a:r>
              <a:rPr lang="zh-CN" altLang="zh-CN" sz="1350" b="1">
                <a:ea typeface="新細明體" pitchFamily="2" charset="-120"/>
              </a:rPr>
              <a:t>s</a:t>
            </a:r>
          </a:p>
          <a:p>
            <a:pPr eaLnBrk="1" hangingPunct="1">
              <a:buFont typeface="Arial" panose="020B0604020202020204" pitchFamily="34" charset="0"/>
              <a:buNone/>
            </a:pPr>
            <a:r>
              <a:rPr lang="zh-CN" altLang="zh-CN" sz="1350" b="1">
                <a:ea typeface="新細明體" pitchFamily="2" charset="-120"/>
              </a:rPr>
              <a:t> symbol, </a:t>
            </a:r>
            <a:r>
              <a:rPr lang="zh-CN" altLang="zh-CN" sz="1500" b="1" i="1">
                <a:ea typeface="新細明體" pitchFamily="2" charset="-120"/>
              </a:rPr>
              <a:t>write</a:t>
            </a:r>
            <a:r>
              <a:rPr lang="zh-CN" altLang="zh-CN" sz="1350" b="1">
                <a:ea typeface="新細明體" pitchFamily="2" charset="-120"/>
              </a:rPr>
              <a:t>s a symbol, and maybe </a:t>
            </a:r>
            <a:r>
              <a:rPr lang="zh-CN" altLang="zh-CN" sz="1500" b="1" i="1">
                <a:ea typeface="新細明體" pitchFamily="2" charset="-120"/>
              </a:rPr>
              <a:t>move</a:t>
            </a:r>
            <a:r>
              <a:rPr lang="zh-CN" altLang="zh-CN" sz="1350" b="1">
                <a:ea typeface="新細明體" pitchFamily="2" charset="-120"/>
              </a:rPr>
              <a:t> the</a:t>
            </a:r>
          </a:p>
          <a:p>
            <a:pPr eaLnBrk="1" hangingPunct="1">
              <a:buFont typeface="Arial" panose="020B0604020202020204" pitchFamily="34" charset="0"/>
              <a:buNone/>
            </a:pPr>
            <a:r>
              <a:rPr lang="zh-CN" altLang="zh-CN" sz="1350" b="1">
                <a:ea typeface="新細明體" pitchFamily="2" charset="-120"/>
              </a:rPr>
              <a:t> read/write left or right</a:t>
            </a:r>
            <a:r>
              <a:rPr lang="zh-CN" altLang="zh-CN" sz="1350" b="1"/>
              <a:t>, </a:t>
            </a:r>
            <a:r>
              <a:rPr lang="zh-CN" altLang="zh-CN" sz="1500" b="1" i="1"/>
              <a:t>change</a:t>
            </a:r>
            <a:r>
              <a:rPr lang="zh-CN" altLang="zh-CN" sz="1350" b="1"/>
              <a:t>s states</a:t>
            </a:r>
          </a:p>
        </p:txBody>
      </p:sp>
      <p:sp>
        <p:nvSpPr>
          <p:cNvPr id="19464" name="Rectangle 8"/>
          <p:cNvSpPr>
            <a:spLocks noGrp="1" noChangeArrowheads="1"/>
          </p:cNvSpPr>
          <p:nvPr/>
        </p:nvSpPr>
        <p:spPr bwMode="auto">
          <a:xfrm>
            <a:off x="1575197" y="84535"/>
            <a:ext cx="6047184" cy="857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nchor="ctr"/>
          <a:lstStyle>
            <a:lvl1pPr latinLnBrk="1">
              <a:spcBef>
                <a:spcPct val="20000"/>
              </a:spcBef>
              <a:buSzPct val="100000"/>
              <a:buChar char="•"/>
              <a:defRPr sz="3200">
                <a:solidFill>
                  <a:schemeClr val="tx1"/>
                </a:solidFill>
                <a:latin typeface="Arial" panose="020B0604020202020204" pitchFamily="34" charset="0"/>
              </a:defRPr>
            </a:lvl1pPr>
            <a:lvl2pPr marL="342900" indent="-342900" latinLnBrk="1">
              <a:spcBef>
                <a:spcPct val="20000"/>
              </a:spcBef>
              <a:buSzPct val="100000"/>
              <a:defRPr sz="3200">
                <a:solidFill>
                  <a:schemeClr val="tx1"/>
                </a:solidFill>
                <a:latin typeface="Arial" panose="020B0604020202020204" pitchFamily="34" charset="0"/>
              </a:defRPr>
            </a:lvl2pPr>
            <a:lvl3pPr marL="742950" indent="-285750">
              <a:spcBef>
                <a:spcPct val="20000"/>
              </a:spcBef>
              <a:buSzPct val="100000"/>
              <a:buChar char="–"/>
              <a:defRPr sz="2800">
                <a:solidFill>
                  <a:schemeClr val="tx1"/>
                </a:solidFill>
                <a:latin typeface="Times New Roman" panose="02020603050405020304" pitchFamily="18" charset="0"/>
                <a:ea typeface="宋体" panose="02010600030101010101" pitchFamily="2" charset="-122"/>
              </a:defRPr>
            </a:lvl3pPr>
            <a:lvl4pPr marL="1143000" indent="-228600">
              <a:spcBef>
                <a:spcPct val="20000"/>
              </a:spcBef>
              <a:buSzPct val="100000"/>
              <a:buChar char="•"/>
              <a:defRPr sz="2400">
                <a:solidFill>
                  <a:schemeClr val="tx1"/>
                </a:solidFill>
                <a:latin typeface="Times New Roman" panose="02020603050405020304" pitchFamily="18" charset="0"/>
                <a:ea typeface="宋体" panose="02010600030101010101" pitchFamily="2" charset="-122"/>
              </a:defRPr>
            </a:lvl4pPr>
            <a:lvl5pPr marL="1600200" indent="-228600">
              <a:spcBef>
                <a:spcPct val="20000"/>
              </a:spcBef>
              <a:buSzPct val="100000"/>
              <a:buChar char="–"/>
              <a:defRPr sz="2000">
                <a:solidFill>
                  <a:schemeClr val="tx1"/>
                </a:solidFill>
                <a:latin typeface="Times New Roman" panose="02020603050405020304" pitchFamily="18" charset="0"/>
                <a:ea typeface="宋体" panose="02010600030101010101" pitchFamily="2" charset="-122"/>
              </a:defRPr>
            </a:lvl5pPr>
            <a:lvl6pPr marL="20574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6pPr>
            <a:lvl7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7pPr>
            <a:lvl8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8pPr>
            <a:lvl9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3600" b="1" dirty="0">
                <a:solidFill>
                  <a:srgbClr val="11576A"/>
                </a:solidFill>
                <a:latin typeface="微软雅黑" panose="020B0503020204020204" pitchFamily="34" charset="-122"/>
                <a:ea typeface="微软雅黑" panose="020B0503020204020204" pitchFamily="34" charset="-122"/>
              </a:rPr>
              <a:t>了解</a:t>
            </a:r>
            <a:r>
              <a:rPr lang="zh-CN" altLang="en-US" sz="3600" b="1" dirty="0" smtClean="0">
                <a:solidFill>
                  <a:srgbClr val="11576A"/>
                </a:solidFill>
                <a:latin typeface="微软雅黑" panose="020B0503020204020204" pitchFamily="34" charset="-122"/>
                <a:ea typeface="微软雅黑" panose="020B0503020204020204" pitchFamily="34" charset="-122"/>
              </a:rPr>
              <a:t>硬件 </a:t>
            </a:r>
            <a:r>
              <a:rPr lang="en-US" altLang="zh-CN" b="1" dirty="0">
                <a:solidFill>
                  <a:srgbClr val="11576A"/>
                </a:solidFill>
                <a:latin typeface="微软雅黑" panose="020B0503020204020204" pitchFamily="34" charset="-122"/>
                <a:ea typeface="微软雅黑" panose="020B0503020204020204" pitchFamily="34" charset="-122"/>
              </a:rPr>
              <a:t>Turing Machines </a:t>
            </a:r>
            <a:endParaRPr lang="zh-CN" altLang="zh-CN" b="1" dirty="0">
              <a:solidFill>
                <a:srgbClr val="11576A"/>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864359663"/>
      </p:ext>
    </p:extLst>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otalTime>106</TotalTime>
  <Words>2476</Words>
  <Application>Microsoft Office PowerPoint</Application>
  <PresentationFormat>全屏显示(16:9)</PresentationFormat>
  <Paragraphs>328</Paragraphs>
  <Slides>53</Slides>
  <Notes>2</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53</vt:i4>
      </vt:variant>
    </vt:vector>
  </HeadingPairs>
  <TitlesOfParts>
    <vt:vector size="55" baseType="lpstr">
      <vt:lpstr>Office 主题</vt:lpstr>
      <vt:lpstr>Visio</vt:lpstr>
      <vt:lpstr>幻灯片 1</vt:lpstr>
      <vt:lpstr>1. 了解OS 2. 了解硬件 3. 了解编程 4. 了解labs</vt:lpstr>
      <vt:lpstr>幻灯片 3</vt:lpstr>
      <vt:lpstr>幻灯片 4</vt:lpstr>
      <vt:lpstr>幻灯片 5</vt:lpstr>
      <vt:lpstr>幻灯片 6</vt:lpstr>
      <vt:lpstr>幻灯片 7</vt:lpstr>
      <vt:lpstr>1. 了解OS 2. 了解硬件 3. 了解编程 4. 了解labs</vt:lpstr>
      <vt:lpstr>幻灯片 9</vt:lpstr>
      <vt:lpstr>了解硬件- VonNeuman Arch</vt:lpstr>
      <vt:lpstr>了解硬件</vt:lpstr>
      <vt:lpstr>了解硬件</vt:lpstr>
      <vt:lpstr>了解硬件</vt:lpstr>
      <vt:lpstr>了解硬件</vt:lpstr>
      <vt:lpstr>了解硬件</vt:lpstr>
      <vt:lpstr>了解硬件</vt:lpstr>
      <vt:lpstr>了解硬件</vt:lpstr>
      <vt:lpstr>了解硬件</vt:lpstr>
      <vt:lpstr>了解硬件</vt:lpstr>
      <vt:lpstr>了解硬件</vt:lpstr>
      <vt:lpstr>了解硬件</vt:lpstr>
      <vt:lpstr>了解硬件</vt:lpstr>
      <vt:lpstr>了解硬件</vt:lpstr>
      <vt:lpstr>了解硬件</vt:lpstr>
      <vt:lpstr>了解硬件</vt:lpstr>
      <vt:lpstr>了解硬件</vt:lpstr>
      <vt:lpstr>了解硬件</vt:lpstr>
      <vt:lpstr>了解硬件</vt:lpstr>
      <vt:lpstr>了解硬件</vt:lpstr>
      <vt:lpstr>了解硬件</vt:lpstr>
      <vt:lpstr>1. 了解OS 2. 了解硬件 3. 了解编程 4. 了解labs</vt:lpstr>
      <vt:lpstr>幻灯片 32</vt:lpstr>
      <vt:lpstr>幻灯片 33</vt:lpstr>
      <vt:lpstr>幻灯片 34</vt:lpstr>
      <vt:lpstr>幻灯片 35</vt:lpstr>
      <vt:lpstr>幻灯片 36</vt:lpstr>
      <vt:lpstr>幻灯片 37</vt:lpstr>
      <vt:lpstr>幻灯片 38</vt:lpstr>
      <vt:lpstr>幻灯片 39</vt:lpstr>
      <vt:lpstr>1. 了解OS 2. 了解硬件 3. 了解编程 4. 了解labs</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效果</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MECHREVO</cp:lastModifiedBy>
  <cp:revision>212</cp:revision>
  <dcterms:created xsi:type="dcterms:W3CDTF">2015-01-11T06:38:00Z</dcterms:created>
  <dcterms:modified xsi:type="dcterms:W3CDTF">2019-08-22T17:12:22Z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